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88" r:id="rId14"/>
    <p:sldId id="269" r:id="rId15"/>
    <p:sldId id="270" r:id="rId16"/>
    <p:sldId id="271" r:id="rId17"/>
    <p:sldId id="272" r:id="rId18"/>
    <p:sldId id="273" r:id="rId19"/>
    <p:sldId id="274" r:id="rId20"/>
    <p:sldId id="275" r:id="rId21"/>
    <p:sldId id="276" r:id="rId22"/>
    <p:sldId id="277" r:id="rId23"/>
    <p:sldId id="289" r:id="rId24"/>
    <p:sldId id="278" r:id="rId25"/>
    <p:sldId id="279" r:id="rId26"/>
    <p:sldId id="280" r:id="rId27"/>
    <p:sldId id="281" r:id="rId28"/>
    <p:sldId id="282" r:id="rId29"/>
    <p:sldId id="283" r:id="rId30"/>
    <p:sldId id="284" r:id="rId31"/>
    <p:sldId id="285" r:id="rId32"/>
    <p:sldId id="286" r:id="rId33"/>
    <p:sldId id="287"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3" autoAdjust="0"/>
    <p:restoredTop sz="79963" autoAdjust="0"/>
  </p:normalViewPr>
  <p:slideViewPr>
    <p:cSldViewPr snapToGrid="0">
      <p:cViewPr varScale="1">
        <p:scale>
          <a:sx n="68" d="100"/>
          <a:sy n="68" d="100"/>
        </p:scale>
        <p:origin x="12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d Grey" userId="edbdada519098c29" providerId="LiveId" clId="{1BE5264E-5D41-4BBD-86AA-6347707FC7C4}"/>
    <pc:docChg chg="modSld">
      <pc:chgData name="Brad Grey" userId="edbdada519098c29" providerId="LiveId" clId="{1BE5264E-5D41-4BBD-86AA-6347707FC7C4}" dt="2023-10-01T14:01:27.114" v="147" actId="20577"/>
      <pc:docMkLst>
        <pc:docMk/>
      </pc:docMkLst>
      <pc:sldChg chg="modSp mod">
        <pc:chgData name="Brad Grey" userId="edbdada519098c29" providerId="LiveId" clId="{1BE5264E-5D41-4BBD-86AA-6347707FC7C4}" dt="2023-10-01T13:56:04.440" v="0" actId="20577"/>
        <pc:sldMkLst>
          <pc:docMk/>
          <pc:sldMk cId="1548110222" sldId="258"/>
        </pc:sldMkLst>
        <pc:spChg chg="mod">
          <ac:chgData name="Brad Grey" userId="edbdada519098c29" providerId="LiveId" clId="{1BE5264E-5D41-4BBD-86AA-6347707FC7C4}" dt="2023-10-01T13:56:04.440" v="0" actId="20577"/>
          <ac:spMkLst>
            <pc:docMk/>
            <pc:sldMk cId="1548110222" sldId="258"/>
            <ac:spMk id="3" creationId="{B7637EDD-3A59-410F-99E9-340990E14C0C}"/>
          </ac:spMkLst>
        </pc:spChg>
      </pc:sldChg>
      <pc:sldChg chg="modSp mod">
        <pc:chgData name="Brad Grey" userId="edbdada519098c29" providerId="LiveId" clId="{1BE5264E-5D41-4BBD-86AA-6347707FC7C4}" dt="2023-10-01T13:56:24.247" v="8" actId="20577"/>
        <pc:sldMkLst>
          <pc:docMk/>
          <pc:sldMk cId="2856938078" sldId="259"/>
        </pc:sldMkLst>
        <pc:spChg chg="mod">
          <ac:chgData name="Brad Grey" userId="edbdada519098c29" providerId="LiveId" clId="{1BE5264E-5D41-4BBD-86AA-6347707FC7C4}" dt="2023-10-01T13:56:24.247" v="8" actId="20577"/>
          <ac:spMkLst>
            <pc:docMk/>
            <pc:sldMk cId="2856938078" sldId="259"/>
            <ac:spMk id="3" creationId="{B70929D8-59CB-4AAE-A0BD-F39BA91D657B}"/>
          </ac:spMkLst>
        </pc:spChg>
      </pc:sldChg>
      <pc:sldChg chg="modSp mod">
        <pc:chgData name="Brad Grey" userId="edbdada519098c29" providerId="LiveId" clId="{1BE5264E-5D41-4BBD-86AA-6347707FC7C4}" dt="2023-10-01T13:56:34.001" v="19" actId="20577"/>
        <pc:sldMkLst>
          <pc:docMk/>
          <pc:sldMk cId="455100755" sldId="261"/>
        </pc:sldMkLst>
        <pc:spChg chg="mod">
          <ac:chgData name="Brad Grey" userId="edbdada519098c29" providerId="LiveId" clId="{1BE5264E-5D41-4BBD-86AA-6347707FC7C4}" dt="2023-10-01T13:56:34.001" v="19" actId="20577"/>
          <ac:spMkLst>
            <pc:docMk/>
            <pc:sldMk cId="455100755" sldId="261"/>
            <ac:spMk id="3" creationId="{C6F1EAE9-0E20-43AF-A3DD-4E85AA502B87}"/>
          </ac:spMkLst>
        </pc:spChg>
      </pc:sldChg>
      <pc:sldChg chg="modSp mod">
        <pc:chgData name="Brad Grey" userId="edbdada519098c29" providerId="LiveId" clId="{1BE5264E-5D41-4BBD-86AA-6347707FC7C4}" dt="2023-10-01T13:57:02.326" v="20" actId="20577"/>
        <pc:sldMkLst>
          <pc:docMk/>
          <pc:sldMk cId="2563132017" sldId="264"/>
        </pc:sldMkLst>
        <pc:spChg chg="mod">
          <ac:chgData name="Brad Grey" userId="edbdada519098c29" providerId="LiveId" clId="{1BE5264E-5D41-4BBD-86AA-6347707FC7C4}" dt="2023-10-01T13:57:02.326" v="20" actId="20577"/>
          <ac:spMkLst>
            <pc:docMk/>
            <pc:sldMk cId="2563132017" sldId="264"/>
            <ac:spMk id="3" creationId="{B3717799-2829-4981-9404-56D1F3142D37}"/>
          </ac:spMkLst>
        </pc:spChg>
      </pc:sldChg>
      <pc:sldChg chg="modSp mod">
        <pc:chgData name="Brad Grey" userId="edbdada519098c29" providerId="LiveId" clId="{1BE5264E-5D41-4BBD-86AA-6347707FC7C4}" dt="2023-10-01T13:57:10.889" v="22" actId="20577"/>
        <pc:sldMkLst>
          <pc:docMk/>
          <pc:sldMk cId="2010893831" sldId="265"/>
        </pc:sldMkLst>
        <pc:spChg chg="mod">
          <ac:chgData name="Brad Grey" userId="edbdada519098c29" providerId="LiveId" clId="{1BE5264E-5D41-4BBD-86AA-6347707FC7C4}" dt="2023-10-01T13:57:10.889" v="22" actId="20577"/>
          <ac:spMkLst>
            <pc:docMk/>
            <pc:sldMk cId="2010893831" sldId="265"/>
            <ac:spMk id="3" creationId="{E8D114B2-F57B-4450-BA04-C6FA0E87E97A}"/>
          </ac:spMkLst>
        </pc:spChg>
      </pc:sldChg>
      <pc:sldChg chg="modSp mod">
        <pc:chgData name="Brad Grey" userId="edbdada519098c29" providerId="LiveId" clId="{1BE5264E-5D41-4BBD-86AA-6347707FC7C4}" dt="2023-10-01T13:57:17.625" v="23" actId="20577"/>
        <pc:sldMkLst>
          <pc:docMk/>
          <pc:sldMk cId="1297844870" sldId="266"/>
        </pc:sldMkLst>
        <pc:spChg chg="mod">
          <ac:chgData name="Brad Grey" userId="edbdada519098c29" providerId="LiveId" clId="{1BE5264E-5D41-4BBD-86AA-6347707FC7C4}" dt="2023-10-01T13:57:17.625" v="23" actId="20577"/>
          <ac:spMkLst>
            <pc:docMk/>
            <pc:sldMk cId="1297844870" sldId="266"/>
            <ac:spMk id="3" creationId="{DADE75DD-BAA2-4DA0-BDF2-6BB6204E8FFC}"/>
          </ac:spMkLst>
        </pc:spChg>
      </pc:sldChg>
      <pc:sldChg chg="modSp mod">
        <pc:chgData name="Brad Grey" userId="edbdada519098c29" providerId="LiveId" clId="{1BE5264E-5D41-4BBD-86AA-6347707FC7C4}" dt="2023-10-01T13:57:28.719" v="33" actId="20577"/>
        <pc:sldMkLst>
          <pc:docMk/>
          <pc:sldMk cId="3800217683" sldId="267"/>
        </pc:sldMkLst>
        <pc:spChg chg="mod">
          <ac:chgData name="Brad Grey" userId="edbdada519098c29" providerId="LiveId" clId="{1BE5264E-5D41-4BBD-86AA-6347707FC7C4}" dt="2023-10-01T13:57:28.719" v="33" actId="20577"/>
          <ac:spMkLst>
            <pc:docMk/>
            <pc:sldMk cId="3800217683" sldId="267"/>
            <ac:spMk id="3" creationId="{8EE27E18-C1C3-4925-AEBD-62A960432E04}"/>
          </ac:spMkLst>
        </pc:spChg>
      </pc:sldChg>
      <pc:sldChg chg="modSp mod">
        <pc:chgData name="Brad Grey" userId="edbdada519098c29" providerId="LiveId" clId="{1BE5264E-5D41-4BBD-86AA-6347707FC7C4}" dt="2023-10-01T13:57:37.234" v="37" actId="20577"/>
        <pc:sldMkLst>
          <pc:docMk/>
          <pc:sldMk cId="4106942871" sldId="268"/>
        </pc:sldMkLst>
        <pc:spChg chg="mod">
          <ac:chgData name="Brad Grey" userId="edbdada519098c29" providerId="LiveId" clId="{1BE5264E-5D41-4BBD-86AA-6347707FC7C4}" dt="2023-10-01T13:57:37.234" v="37" actId="20577"/>
          <ac:spMkLst>
            <pc:docMk/>
            <pc:sldMk cId="4106942871" sldId="268"/>
            <ac:spMk id="3" creationId="{8E9920FA-53C0-45D1-B090-79B653986720}"/>
          </ac:spMkLst>
        </pc:spChg>
      </pc:sldChg>
      <pc:sldChg chg="modSp mod">
        <pc:chgData name="Brad Grey" userId="edbdada519098c29" providerId="LiveId" clId="{1BE5264E-5D41-4BBD-86AA-6347707FC7C4}" dt="2023-10-01T13:57:48.434" v="44" actId="20577"/>
        <pc:sldMkLst>
          <pc:docMk/>
          <pc:sldMk cId="2392632921" sldId="269"/>
        </pc:sldMkLst>
        <pc:spChg chg="mod">
          <ac:chgData name="Brad Grey" userId="edbdada519098c29" providerId="LiveId" clId="{1BE5264E-5D41-4BBD-86AA-6347707FC7C4}" dt="2023-10-01T13:57:48.434" v="44" actId="20577"/>
          <ac:spMkLst>
            <pc:docMk/>
            <pc:sldMk cId="2392632921" sldId="269"/>
            <ac:spMk id="3" creationId="{384DE5A9-EE32-4A52-9E47-30F9778731CB}"/>
          </ac:spMkLst>
        </pc:spChg>
      </pc:sldChg>
      <pc:sldChg chg="modSp mod">
        <pc:chgData name="Brad Grey" userId="edbdada519098c29" providerId="LiveId" clId="{1BE5264E-5D41-4BBD-86AA-6347707FC7C4}" dt="2023-10-01T13:57:55.443" v="49" actId="20577"/>
        <pc:sldMkLst>
          <pc:docMk/>
          <pc:sldMk cId="871681812" sldId="270"/>
        </pc:sldMkLst>
        <pc:spChg chg="mod">
          <ac:chgData name="Brad Grey" userId="edbdada519098c29" providerId="LiveId" clId="{1BE5264E-5D41-4BBD-86AA-6347707FC7C4}" dt="2023-10-01T13:57:55.443" v="49" actId="20577"/>
          <ac:spMkLst>
            <pc:docMk/>
            <pc:sldMk cId="871681812" sldId="270"/>
            <ac:spMk id="3" creationId="{A5453152-5EA8-46D5-BD7D-D398802E4EF9}"/>
          </ac:spMkLst>
        </pc:spChg>
      </pc:sldChg>
      <pc:sldChg chg="modSp mod">
        <pc:chgData name="Brad Grey" userId="edbdada519098c29" providerId="LiveId" clId="{1BE5264E-5D41-4BBD-86AA-6347707FC7C4}" dt="2023-10-01T13:58:11.274" v="58" actId="20577"/>
        <pc:sldMkLst>
          <pc:docMk/>
          <pc:sldMk cId="2564781206" sldId="272"/>
        </pc:sldMkLst>
        <pc:spChg chg="mod">
          <ac:chgData name="Brad Grey" userId="edbdada519098c29" providerId="LiveId" clId="{1BE5264E-5D41-4BBD-86AA-6347707FC7C4}" dt="2023-10-01T13:58:11.274" v="58" actId="20577"/>
          <ac:spMkLst>
            <pc:docMk/>
            <pc:sldMk cId="2564781206" sldId="272"/>
            <ac:spMk id="3" creationId="{F66C8528-BCAB-4BB3-9DAE-9514AF7EE96C}"/>
          </ac:spMkLst>
        </pc:spChg>
      </pc:sldChg>
      <pc:sldChg chg="modSp mod">
        <pc:chgData name="Brad Grey" userId="edbdada519098c29" providerId="LiveId" clId="{1BE5264E-5D41-4BBD-86AA-6347707FC7C4}" dt="2023-10-01T13:58:48.399" v="80" actId="20577"/>
        <pc:sldMkLst>
          <pc:docMk/>
          <pc:sldMk cId="2223529163" sldId="273"/>
        </pc:sldMkLst>
        <pc:spChg chg="mod">
          <ac:chgData name="Brad Grey" userId="edbdada519098c29" providerId="LiveId" clId="{1BE5264E-5D41-4BBD-86AA-6347707FC7C4}" dt="2023-10-01T13:58:48.399" v="80" actId="20577"/>
          <ac:spMkLst>
            <pc:docMk/>
            <pc:sldMk cId="2223529163" sldId="273"/>
            <ac:spMk id="3" creationId="{83649065-6647-4291-BE12-94E1182CFAEE}"/>
          </ac:spMkLst>
        </pc:spChg>
      </pc:sldChg>
      <pc:sldChg chg="modSp mod">
        <pc:chgData name="Brad Grey" userId="edbdada519098c29" providerId="LiveId" clId="{1BE5264E-5D41-4BBD-86AA-6347707FC7C4}" dt="2023-10-01T13:58:55.737" v="81" actId="20577"/>
        <pc:sldMkLst>
          <pc:docMk/>
          <pc:sldMk cId="152813076" sldId="274"/>
        </pc:sldMkLst>
        <pc:spChg chg="mod">
          <ac:chgData name="Brad Grey" userId="edbdada519098c29" providerId="LiveId" clId="{1BE5264E-5D41-4BBD-86AA-6347707FC7C4}" dt="2023-10-01T13:58:55.737" v="81" actId="20577"/>
          <ac:spMkLst>
            <pc:docMk/>
            <pc:sldMk cId="152813076" sldId="274"/>
            <ac:spMk id="3" creationId="{CDB69675-76F6-411B-A478-A0F64C1455BF}"/>
          </ac:spMkLst>
        </pc:spChg>
      </pc:sldChg>
      <pc:sldChg chg="modSp mod">
        <pc:chgData name="Brad Grey" userId="edbdada519098c29" providerId="LiveId" clId="{1BE5264E-5D41-4BBD-86AA-6347707FC7C4}" dt="2023-10-01T13:59:01.877" v="83" actId="20577"/>
        <pc:sldMkLst>
          <pc:docMk/>
          <pc:sldMk cId="1043104651" sldId="275"/>
        </pc:sldMkLst>
        <pc:spChg chg="mod">
          <ac:chgData name="Brad Grey" userId="edbdada519098c29" providerId="LiveId" clId="{1BE5264E-5D41-4BBD-86AA-6347707FC7C4}" dt="2023-10-01T13:59:01.877" v="83" actId="20577"/>
          <ac:spMkLst>
            <pc:docMk/>
            <pc:sldMk cId="1043104651" sldId="275"/>
            <ac:spMk id="3" creationId="{A53380FB-F2C8-44AE-92F3-7F902C02FBC8}"/>
          </ac:spMkLst>
        </pc:spChg>
      </pc:sldChg>
      <pc:sldChg chg="modSp mod">
        <pc:chgData name="Brad Grey" userId="edbdada519098c29" providerId="LiveId" clId="{1BE5264E-5D41-4BBD-86AA-6347707FC7C4}" dt="2023-10-01T13:59:14.666" v="95" actId="20577"/>
        <pc:sldMkLst>
          <pc:docMk/>
          <pc:sldMk cId="185591626" sldId="276"/>
        </pc:sldMkLst>
        <pc:spChg chg="mod">
          <ac:chgData name="Brad Grey" userId="edbdada519098c29" providerId="LiveId" clId="{1BE5264E-5D41-4BBD-86AA-6347707FC7C4}" dt="2023-10-01T13:59:14.666" v="95" actId="20577"/>
          <ac:spMkLst>
            <pc:docMk/>
            <pc:sldMk cId="185591626" sldId="276"/>
            <ac:spMk id="3" creationId="{149A3632-3E81-4291-A229-CD38F809359D}"/>
          </ac:spMkLst>
        </pc:spChg>
      </pc:sldChg>
      <pc:sldChg chg="modSp mod">
        <pc:chgData name="Brad Grey" userId="edbdada519098c29" providerId="LiveId" clId="{1BE5264E-5D41-4BBD-86AA-6347707FC7C4}" dt="2023-10-01T13:59:50.935" v="100" actId="20577"/>
        <pc:sldMkLst>
          <pc:docMk/>
          <pc:sldMk cId="1746277681" sldId="279"/>
        </pc:sldMkLst>
        <pc:spChg chg="mod">
          <ac:chgData name="Brad Grey" userId="edbdada519098c29" providerId="LiveId" clId="{1BE5264E-5D41-4BBD-86AA-6347707FC7C4}" dt="2023-10-01T13:59:50.935" v="100" actId="20577"/>
          <ac:spMkLst>
            <pc:docMk/>
            <pc:sldMk cId="1746277681" sldId="279"/>
            <ac:spMk id="3" creationId="{12F120A1-56D2-44D3-B7CF-9D18079ADCAD}"/>
          </ac:spMkLst>
        </pc:spChg>
      </pc:sldChg>
      <pc:sldChg chg="modSp mod">
        <pc:chgData name="Brad Grey" userId="edbdada519098c29" providerId="LiveId" clId="{1BE5264E-5D41-4BBD-86AA-6347707FC7C4}" dt="2023-10-01T14:00:23.103" v="121" actId="20577"/>
        <pc:sldMkLst>
          <pc:docMk/>
          <pc:sldMk cId="414436395" sldId="280"/>
        </pc:sldMkLst>
        <pc:spChg chg="mod">
          <ac:chgData name="Brad Grey" userId="edbdada519098c29" providerId="LiveId" clId="{1BE5264E-5D41-4BBD-86AA-6347707FC7C4}" dt="2023-10-01T14:00:23.103" v="121" actId="20577"/>
          <ac:spMkLst>
            <pc:docMk/>
            <pc:sldMk cId="414436395" sldId="280"/>
            <ac:spMk id="3" creationId="{9AC26EFF-F85D-40B7-B31F-9B981B78CAD4}"/>
          </ac:spMkLst>
        </pc:spChg>
      </pc:sldChg>
      <pc:sldChg chg="modSp mod">
        <pc:chgData name="Brad Grey" userId="edbdada519098c29" providerId="LiveId" clId="{1BE5264E-5D41-4BBD-86AA-6347707FC7C4}" dt="2023-10-01T14:00:52.280" v="137" actId="20577"/>
        <pc:sldMkLst>
          <pc:docMk/>
          <pc:sldMk cId="1598659367" sldId="281"/>
        </pc:sldMkLst>
        <pc:spChg chg="mod">
          <ac:chgData name="Brad Grey" userId="edbdada519098c29" providerId="LiveId" clId="{1BE5264E-5D41-4BBD-86AA-6347707FC7C4}" dt="2023-10-01T14:00:52.280" v="137" actId="20577"/>
          <ac:spMkLst>
            <pc:docMk/>
            <pc:sldMk cId="1598659367" sldId="281"/>
            <ac:spMk id="3" creationId="{FA8F3961-8085-4BFB-A7E2-927FDEF69D4F}"/>
          </ac:spMkLst>
        </pc:spChg>
      </pc:sldChg>
      <pc:sldChg chg="modSp mod">
        <pc:chgData name="Brad Grey" userId="edbdada519098c29" providerId="LiveId" clId="{1BE5264E-5D41-4BBD-86AA-6347707FC7C4}" dt="2023-10-01T14:01:01.130" v="138" actId="20577"/>
        <pc:sldMkLst>
          <pc:docMk/>
          <pc:sldMk cId="504928928" sldId="282"/>
        </pc:sldMkLst>
        <pc:spChg chg="mod">
          <ac:chgData name="Brad Grey" userId="edbdada519098c29" providerId="LiveId" clId="{1BE5264E-5D41-4BBD-86AA-6347707FC7C4}" dt="2023-10-01T14:01:01.130" v="138" actId="20577"/>
          <ac:spMkLst>
            <pc:docMk/>
            <pc:sldMk cId="504928928" sldId="282"/>
            <ac:spMk id="3" creationId="{6272B1C3-8ED9-4A0B-99DB-E32F251E72CF}"/>
          </ac:spMkLst>
        </pc:spChg>
      </pc:sldChg>
      <pc:sldChg chg="modSp mod">
        <pc:chgData name="Brad Grey" userId="edbdada519098c29" providerId="LiveId" clId="{1BE5264E-5D41-4BBD-86AA-6347707FC7C4}" dt="2023-10-01T14:01:06.050" v="139" actId="20577"/>
        <pc:sldMkLst>
          <pc:docMk/>
          <pc:sldMk cId="1910797488" sldId="283"/>
        </pc:sldMkLst>
        <pc:spChg chg="mod">
          <ac:chgData name="Brad Grey" userId="edbdada519098c29" providerId="LiveId" clId="{1BE5264E-5D41-4BBD-86AA-6347707FC7C4}" dt="2023-10-01T14:01:06.050" v="139" actId="20577"/>
          <ac:spMkLst>
            <pc:docMk/>
            <pc:sldMk cId="1910797488" sldId="283"/>
            <ac:spMk id="3" creationId="{3D7EAED4-17E2-46F0-8482-CA016A65C8F4}"/>
          </ac:spMkLst>
        </pc:spChg>
      </pc:sldChg>
      <pc:sldChg chg="modSp mod">
        <pc:chgData name="Brad Grey" userId="edbdada519098c29" providerId="LiveId" clId="{1BE5264E-5D41-4BBD-86AA-6347707FC7C4}" dt="2023-10-01T14:01:18.669" v="141" actId="20577"/>
        <pc:sldMkLst>
          <pc:docMk/>
          <pc:sldMk cId="1256870547" sldId="285"/>
        </pc:sldMkLst>
        <pc:spChg chg="mod">
          <ac:chgData name="Brad Grey" userId="edbdada519098c29" providerId="LiveId" clId="{1BE5264E-5D41-4BBD-86AA-6347707FC7C4}" dt="2023-10-01T14:01:18.669" v="141" actId="20577"/>
          <ac:spMkLst>
            <pc:docMk/>
            <pc:sldMk cId="1256870547" sldId="285"/>
            <ac:spMk id="3" creationId="{89778F2C-B869-417B-A3EC-3B0CF4185294}"/>
          </ac:spMkLst>
        </pc:spChg>
      </pc:sldChg>
      <pc:sldChg chg="modSp mod">
        <pc:chgData name="Brad Grey" userId="edbdada519098c29" providerId="LiveId" clId="{1BE5264E-5D41-4BBD-86AA-6347707FC7C4}" dt="2023-10-01T14:01:27.114" v="147" actId="20577"/>
        <pc:sldMkLst>
          <pc:docMk/>
          <pc:sldMk cId="367839935" sldId="286"/>
        </pc:sldMkLst>
        <pc:spChg chg="mod">
          <ac:chgData name="Brad Grey" userId="edbdada519098c29" providerId="LiveId" clId="{1BE5264E-5D41-4BBD-86AA-6347707FC7C4}" dt="2023-10-01T14:01:27.114" v="147" actId="20577"/>
          <ac:spMkLst>
            <pc:docMk/>
            <pc:sldMk cId="367839935" sldId="286"/>
            <ac:spMk id="3" creationId="{0F85949A-3863-4917-95B2-FDFACF4C747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732A1C-1DCF-47DB-A1FF-F290AD0C2964}" type="datetimeFigureOut">
              <a:rPr lang="en-US" smtClean="0"/>
              <a:t>10/1/2023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9335DB-39E1-4EE8-ABFA-5739B922E90F}" type="slidenum">
              <a:rPr lang="en-US" smtClean="0"/>
              <a:t>‹#›</a:t>
            </a:fld>
            <a:endParaRPr lang="en-US"/>
          </a:p>
        </p:txBody>
      </p:sp>
    </p:spTree>
    <p:extLst>
      <p:ext uri="{BB962C8B-B14F-4D97-AF65-F5344CB8AC3E}">
        <p14:creationId xmlns:p14="http://schemas.microsoft.com/office/powerpoint/2010/main" val="2149907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datanuggets.org/wp-content/uploads/2014/03/Strode-2015-Hypothesis.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Copyright Grey's Digital Online, LLC 2020-present (usbiologyteaching.com)</a:t>
            </a:r>
          </a:p>
        </p:txBody>
      </p:sp>
      <p:sp>
        <p:nvSpPr>
          <p:cNvPr id="4" name="Slide Number Placeholder 3"/>
          <p:cNvSpPr>
            <a:spLocks noGrp="1"/>
          </p:cNvSpPr>
          <p:nvPr>
            <p:ph type="sldNum" sz="quarter" idx="5"/>
          </p:nvPr>
        </p:nvSpPr>
        <p:spPr/>
        <p:txBody>
          <a:bodyPr/>
          <a:lstStyle/>
          <a:p>
            <a:fld id="{B9278271-4FF5-4E18-8A8D-C465A60CADE2}" type="slidenum">
              <a:rPr lang="en-US" smtClean="0"/>
              <a:t>1</a:t>
            </a:fld>
            <a:endParaRPr lang="en-US" dirty="0"/>
          </a:p>
        </p:txBody>
      </p:sp>
    </p:spTree>
    <p:extLst>
      <p:ext uri="{BB962C8B-B14F-4D97-AF65-F5344CB8AC3E}">
        <p14:creationId xmlns:p14="http://schemas.microsoft.com/office/powerpoint/2010/main" val="3362259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note and explain to your students that they may see a much short or even longer version of the steps. It really just depends on how the authors “group” certain items together and what is left out to accommodate the appropriate level of science for the target student audience.  You may ask the students what could be added or grouped together in the steps presented here? Maybe add repeat experiment? </a:t>
            </a:r>
          </a:p>
        </p:txBody>
      </p:sp>
      <p:sp>
        <p:nvSpPr>
          <p:cNvPr id="4" name="Slide Number Placeholder 3"/>
          <p:cNvSpPr>
            <a:spLocks noGrp="1"/>
          </p:cNvSpPr>
          <p:nvPr>
            <p:ph type="sldNum" sz="quarter" idx="5"/>
          </p:nvPr>
        </p:nvSpPr>
        <p:spPr/>
        <p:txBody>
          <a:bodyPr/>
          <a:lstStyle/>
          <a:p>
            <a:fld id="{F79335DB-39E1-4EE8-ABFA-5739B922E90F}" type="slidenum">
              <a:rPr lang="en-US" smtClean="0"/>
              <a:t>4</a:t>
            </a:fld>
            <a:endParaRPr lang="en-US"/>
          </a:p>
        </p:txBody>
      </p:sp>
    </p:spTree>
    <p:extLst>
      <p:ext uri="{BB962C8B-B14F-4D97-AF65-F5344CB8AC3E}">
        <p14:creationId xmlns:p14="http://schemas.microsoft.com/office/powerpoint/2010/main" val="1031975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hypothesis is quite possibly one of the most confused terms presented to students. It is widely taught as an “educated guess” but is more frequently defined as more of an explanation. This is a great article written by Paul Strode on this topic. </a:t>
            </a:r>
            <a:r>
              <a:rPr lang="en-US" dirty="0">
                <a:hlinkClick r:id="rId3"/>
              </a:rPr>
              <a:t>http://datanuggets.org/wp-content/uploads/2014/03/Strode-2015-Hypothesis.pdf</a:t>
            </a:r>
            <a:endParaRPr lang="en-US" dirty="0"/>
          </a:p>
        </p:txBody>
      </p:sp>
      <p:sp>
        <p:nvSpPr>
          <p:cNvPr id="4" name="Slide Number Placeholder 3"/>
          <p:cNvSpPr>
            <a:spLocks noGrp="1"/>
          </p:cNvSpPr>
          <p:nvPr>
            <p:ph type="sldNum" sz="quarter" idx="5"/>
          </p:nvPr>
        </p:nvSpPr>
        <p:spPr/>
        <p:txBody>
          <a:bodyPr/>
          <a:lstStyle/>
          <a:p>
            <a:fld id="{F79335DB-39E1-4EE8-ABFA-5739B922E90F}" type="slidenum">
              <a:rPr lang="en-US" smtClean="0"/>
              <a:t>5</a:t>
            </a:fld>
            <a:endParaRPr lang="en-US"/>
          </a:p>
        </p:txBody>
      </p:sp>
    </p:spTree>
    <p:extLst>
      <p:ext uri="{BB962C8B-B14F-4D97-AF65-F5344CB8AC3E}">
        <p14:creationId xmlns:p14="http://schemas.microsoft.com/office/powerpoint/2010/main" val="1550569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notice the prediction is written as an “if-then” statement. It is widely acceptable to write a hypothesis as an “if-then” statement however it does not meet the requirements of the definition of hypothesis we are using here (and in most books). If you wish to use in an “if-then” statement it is best to make it an “if-then-because”  statement.  The “because” portion of the statement is the explanation or answer to the testable hypothesis.  This is a good spot to stop and ask students to take 5 minutes and describe how that would set up the experiment described. </a:t>
            </a:r>
          </a:p>
        </p:txBody>
      </p:sp>
      <p:sp>
        <p:nvSpPr>
          <p:cNvPr id="4" name="Slide Number Placeholder 3"/>
          <p:cNvSpPr>
            <a:spLocks noGrp="1"/>
          </p:cNvSpPr>
          <p:nvPr>
            <p:ph type="sldNum" sz="quarter" idx="5"/>
          </p:nvPr>
        </p:nvSpPr>
        <p:spPr/>
        <p:txBody>
          <a:bodyPr/>
          <a:lstStyle/>
          <a:p>
            <a:fld id="{F79335DB-39E1-4EE8-ABFA-5739B922E90F}" type="slidenum">
              <a:rPr lang="en-US" smtClean="0"/>
              <a:t>6</a:t>
            </a:fld>
            <a:endParaRPr lang="en-US"/>
          </a:p>
        </p:txBody>
      </p:sp>
    </p:spTree>
    <p:extLst>
      <p:ext uri="{BB962C8B-B14F-4D97-AF65-F5344CB8AC3E}">
        <p14:creationId xmlns:p14="http://schemas.microsoft.com/office/powerpoint/2010/main" val="306880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picture gravity is mentioned to be a theory. The actual theory being referenced here is the Newtons </a:t>
            </a:r>
            <a:r>
              <a:rPr lang="en-US" sz="1200" b="1" i="0" kern="1200" dirty="0">
                <a:solidFill>
                  <a:schemeClr val="tx1"/>
                </a:solidFill>
                <a:effectLst/>
                <a:latin typeface="+mn-lt"/>
                <a:ea typeface="+mn-ea"/>
                <a:cs typeface="+mn-cs"/>
              </a:rPr>
              <a:t>Theory</a:t>
            </a:r>
            <a:r>
              <a:rPr lang="en-US" sz="1200" b="0" i="0" kern="1200" dirty="0">
                <a:solidFill>
                  <a:schemeClr val="tx1"/>
                </a:solidFill>
                <a:effectLst/>
                <a:latin typeface="+mn-lt"/>
                <a:ea typeface="+mn-ea"/>
                <a:cs typeface="+mn-cs"/>
              </a:rPr>
              <a:t> of General Relativity that describes </a:t>
            </a:r>
            <a:r>
              <a:rPr lang="en-US" sz="1200" b="1" i="0" kern="1200" dirty="0">
                <a:solidFill>
                  <a:schemeClr val="tx1"/>
                </a:solidFill>
                <a:effectLst/>
                <a:latin typeface="+mn-lt"/>
                <a:ea typeface="+mn-ea"/>
                <a:cs typeface="+mn-cs"/>
              </a:rPr>
              <a:t>why</a:t>
            </a:r>
            <a:r>
              <a:rPr lang="en-US" sz="1200" b="0" i="0" kern="1200" dirty="0">
                <a:solidFill>
                  <a:schemeClr val="tx1"/>
                </a:solidFill>
                <a:effectLst/>
                <a:latin typeface="+mn-lt"/>
                <a:ea typeface="+mn-ea"/>
                <a:cs typeface="+mn-cs"/>
              </a:rPr>
              <a:t> things fall.  </a:t>
            </a:r>
            <a:endParaRPr lang="en-US" dirty="0"/>
          </a:p>
        </p:txBody>
      </p:sp>
      <p:sp>
        <p:nvSpPr>
          <p:cNvPr id="4" name="Slide Number Placeholder 3"/>
          <p:cNvSpPr>
            <a:spLocks noGrp="1"/>
          </p:cNvSpPr>
          <p:nvPr>
            <p:ph type="sldNum" sz="quarter" idx="5"/>
          </p:nvPr>
        </p:nvSpPr>
        <p:spPr/>
        <p:txBody>
          <a:bodyPr/>
          <a:lstStyle/>
          <a:p>
            <a:fld id="{F79335DB-39E1-4EE8-ABFA-5739B922E90F}" type="slidenum">
              <a:rPr lang="en-US" smtClean="0"/>
              <a:t>9</a:t>
            </a:fld>
            <a:endParaRPr lang="en-US"/>
          </a:p>
        </p:txBody>
      </p:sp>
    </p:spTree>
    <p:extLst>
      <p:ext uri="{BB962C8B-B14F-4D97-AF65-F5344CB8AC3E}">
        <p14:creationId xmlns:p14="http://schemas.microsoft.com/office/powerpoint/2010/main" val="782238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Newton's Law of Universal Gravitation tells us </a:t>
            </a:r>
            <a:r>
              <a:rPr lang="en-US" sz="1200" b="1" i="0" kern="1200" dirty="0">
                <a:solidFill>
                  <a:schemeClr val="tx1"/>
                </a:solidFill>
                <a:effectLst/>
                <a:latin typeface="+mn-lt"/>
                <a:ea typeface="+mn-ea"/>
                <a:cs typeface="+mn-cs"/>
              </a:rPr>
              <a:t>WHAT</a:t>
            </a:r>
            <a:r>
              <a:rPr lang="en-US" sz="1200" b="0" i="0" kern="1200" dirty="0">
                <a:solidFill>
                  <a:schemeClr val="tx1"/>
                </a:solidFill>
                <a:effectLst/>
                <a:latin typeface="+mn-lt"/>
                <a:ea typeface="+mn-ea"/>
                <a:cs typeface="+mn-cs"/>
              </a:rPr>
              <a:t> things do:</a:t>
            </a:r>
          </a:p>
          <a:p>
            <a:r>
              <a:rPr lang="en-US" dirty="0">
                <a:effectLst/>
              </a:rPr>
              <a:t>"Every point mass attracts every single point mass by a force pointing along the line intersecting both points. The force is directly proportional to the product of the two masses and inversely proportional to the square of the distance between the point masses.“</a:t>
            </a:r>
          </a:p>
          <a:p>
            <a:endParaRPr lang="en-US" dirty="0">
              <a:effectLst/>
            </a:endParaRPr>
          </a:p>
          <a:p>
            <a:r>
              <a:rPr lang="en-US" dirty="0">
                <a:effectLst/>
              </a:rPr>
              <a:t>There is often confusion around this since “gravity” appears on slides as both a law and a theory. This situation offers a great opportunity to help students separate the terms theory (why it happens) and law (what happens).</a:t>
            </a:r>
          </a:p>
          <a:p>
            <a:endParaRPr lang="en-US" dirty="0"/>
          </a:p>
        </p:txBody>
      </p:sp>
      <p:sp>
        <p:nvSpPr>
          <p:cNvPr id="4" name="Slide Number Placeholder 3"/>
          <p:cNvSpPr>
            <a:spLocks noGrp="1"/>
          </p:cNvSpPr>
          <p:nvPr>
            <p:ph type="sldNum" sz="quarter" idx="5"/>
          </p:nvPr>
        </p:nvSpPr>
        <p:spPr/>
        <p:txBody>
          <a:bodyPr/>
          <a:lstStyle/>
          <a:p>
            <a:fld id="{F79335DB-39E1-4EE8-ABFA-5739B922E90F}" type="slidenum">
              <a:rPr lang="en-US" smtClean="0"/>
              <a:t>11</a:t>
            </a:fld>
            <a:endParaRPr lang="en-US"/>
          </a:p>
        </p:txBody>
      </p:sp>
    </p:spTree>
    <p:extLst>
      <p:ext uri="{BB962C8B-B14F-4D97-AF65-F5344CB8AC3E}">
        <p14:creationId xmlns:p14="http://schemas.microsoft.com/office/powerpoint/2010/main" val="1337066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basketball should not bounce as high is it did by itself, but the tennis ball should bounce higher since some of the kinetic energy is transferred from the basketball to the tennis ball. </a:t>
            </a:r>
          </a:p>
        </p:txBody>
      </p:sp>
      <p:sp>
        <p:nvSpPr>
          <p:cNvPr id="4" name="Slide Number Placeholder 3"/>
          <p:cNvSpPr>
            <a:spLocks noGrp="1"/>
          </p:cNvSpPr>
          <p:nvPr>
            <p:ph type="sldNum" sz="quarter" idx="5"/>
          </p:nvPr>
        </p:nvSpPr>
        <p:spPr/>
        <p:txBody>
          <a:bodyPr/>
          <a:lstStyle/>
          <a:p>
            <a:fld id="{F79335DB-39E1-4EE8-ABFA-5739B922E90F}" type="slidenum">
              <a:rPr lang="en-US" smtClean="0"/>
              <a:t>23</a:t>
            </a:fld>
            <a:endParaRPr lang="en-US"/>
          </a:p>
        </p:txBody>
      </p:sp>
    </p:spTree>
    <p:extLst>
      <p:ext uri="{BB962C8B-B14F-4D97-AF65-F5344CB8AC3E}">
        <p14:creationId xmlns:p14="http://schemas.microsoft.com/office/powerpoint/2010/main" val="3544583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Ocean Thermal Energy Conversion (OTEC) is a marine renewable energy technology that harnesses the solar energy absorbed by the oceans to generate electric power.</a:t>
            </a:r>
            <a:endParaRPr lang="en-US" dirty="0"/>
          </a:p>
        </p:txBody>
      </p:sp>
      <p:sp>
        <p:nvSpPr>
          <p:cNvPr id="4" name="Slide Number Placeholder 3"/>
          <p:cNvSpPr>
            <a:spLocks noGrp="1"/>
          </p:cNvSpPr>
          <p:nvPr>
            <p:ph type="sldNum" sz="quarter" idx="5"/>
          </p:nvPr>
        </p:nvSpPr>
        <p:spPr/>
        <p:txBody>
          <a:bodyPr/>
          <a:lstStyle/>
          <a:p>
            <a:fld id="{F79335DB-39E1-4EE8-ABFA-5739B922E90F}" type="slidenum">
              <a:rPr lang="en-US" smtClean="0"/>
              <a:t>25</a:t>
            </a:fld>
            <a:endParaRPr lang="en-US"/>
          </a:p>
        </p:txBody>
      </p:sp>
    </p:spTree>
    <p:extLst>
      <p:ext uri="{BB962C8B-B14F-4D97-AF65-F5344CB8AC3E}">
        <p14:creationId xmlns:p14="http://schemas.microsoft.com/office/powerpoint/2010/main" val="1255373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A1858-C46A-45FD-95DB-9C3D53527D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D473019-380E-4F9A-BFED-EA451D8BF1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417993-4826-482E-87FA-85493706F84B}"/>
              </a:ext>
            </a:extLst>
          </p:cNvPr>
          <p:cNvSpPr>
            <a:spLocks noGrp="1"/>
          </p:cNvSpPr>
          <p:nvPr>
            <p:ph type="dt" sz="half" idx="10"/>
          </p:nvPr>
        </p:nvSpPr>
        <p:spPr/>
        <p:txBody>
          <a:bodyPr/>
          <a:lstStyle/>
          <a:p>
            <a:fld id="{B8442383-1AB7-4D69-96A2-16AD0779462D}" type="datetimeFigureOut">
              <a:rPr lang="en-US" smtClean="0"/>
              <a:t>10/1/2023</a:t>
            </a:fld>
            <a:endParaRPr lang="en-US"/>
          </a:p>
        </p:txBody>
      </p:sp>
      <p:sp>
        <p:nvSpPr>
          <p:cNvPr id="5" name="Footer Placeholder 4">
            <a:extLst>
              <a:ext uri="{FF2B5EF4-FFF2-40B4-BE49-F238E27FC236}">
                <a16:creationId xmlns:a16="http://schemas.microsoft.com/office/drawing/2014/main" id="{243FE94D-A266-4E49-8321-484CE1CE1B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C97274-E01E-46B4-8DD4-59D6CD43E647}"/>
              </a:ext>
            </a:extLst>
          </p:cNvPr>
          <p:cNvSpPr>
            <a:spLocks noGrp="1"/>
          </p:cNvSpPr>
          <p:nvPr>
            <p:ph type="sldNum" sz="quarter" idx="12"/>
          </p:nvPr>
        </p:nvSpPr>
        <p:spPr/>
        <p:txBody>
          <a:bodyPr/>
          <a:lstStyle/>
          <a:p>
            <a:fld id="{4A3FDE8F-9773-4A18-8989-38FCB6AB3146}" type="slidenum">
              <a:rPr lang="en-US" smtClean="0"/>
              <a:t>‹#›</a:t>
            </a:fld>
            <a:endParaRPr lang="en-US"/>
          </a:p>
        </p:txBody>
      </p:sp>
    </p:spTree>
    <p:extLst>
      <p:ext uri="{BB962C8B-B14F-4D97-AF65-F5344CB8AC3E}">
        <p14:creationId xmlns:p14="http://schemas.microsoft.com/office/powerpoint/2010/main" val="198406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B512F-57B9-423A-B4FD-49CD2933F46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99DD3DA-9E24-432D-9D98-E9D94B22A6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6B8051-C340-4134-9B8B-9DF9F090467E}"/>
              </a:ext>
            </a:extLst>
          </p:cNvPr>
          <p:cNvSpPr>
            <a:spLocks noGrp="1"/>
          </p:cNvSpPr>
          <p:nvPr>
            <p:ph type="dt" sz="half" idx="10"/>
          </p:nvPr>
        </p:nvSpPr>
        <p:spPr/>
        <p:txBody>
          <a:bodyPr/>
          <a:lstStyle/>
          <a:p>
            <a:fld id="{B8442383-1AB7-4D69-96A2-16AD0779462D}" type="datetimeFigureOut">
              <a:rPr lang="en-US" smtClean="0"/>
              <a:t>10/1/2023</a:t>
            </a:fld>
            <a:endParaRPr lang="en-US"/>
          </a:p>
        </p:txBody>
      </p:sp>
      <p:sp>
        <p:nvSpPr>
          <p:cNvPr id="5" name="Footer Placeholder 4">
            <a:extLst>
              <a:ext uri="{FF2B5EF4-FFF2-40B4-BE49-F238E27FC236}">
                <a16:creationId xmlns:a16="http://schemas.microsoft.com/office/drawing/2014/main" id="{C7A2EFCF-DBFE-4609-898E-3D5D6739F9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4AF273-0426-4691-9056-CF998A6869DD}"/>
              </a:ext>
            </a:extLst>
          </p:cNvPr>
          <p:cNvSpPr>
            <a:spLocks noGrp="1"/>
          </p:cNvSpPr>
          <p:nvPr>
            <p:ph type="sldNum" sz="quarter" idx="12"/>
          </p:nvPr>
        </p:nvSpPr>
        <p:spPr/>
        <p:txBody>
          <a:bodyPr/>
          <a:lstStyle/>
          <a:p>
            <a:fld id="{4A3FDE8F-9773-4A18-8989-38FCB6AB3146}" type="slidenum">
              <a:rPr lang="en-US" smtClean="0"/>
              <a:t>‹#›</a:t>
            </a:fld>
            <a:endParaRPr lang="en-US"/>
          </a:p>
        </p:txBody>
      </p:sp>
    </p:spTree>
    <p:extLst>
      <p:ext uri="{BB962C8B-B14F-4D97-AF65-F5344CB8AC3E}">
        <p14:creationId xmlns:p14="http://schemas.microsoft.com/office/powerpoint/2010/main" val="3628148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690ECF-E0A2-4F27-9640-587851B4123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64AD873-2E2E-4963-85E3-F3CD2D8F5D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9527F2-2000-41B7-9DC1-16AFD651D37E}"/>
              </a:ext>
            </a:extLst>
          </p:cNvPr>
          <p:cNvSpPr>
            <a:spLocks noGrp="1"/>
          </p:cNvSpPr>
          <p:nvPr>
            <p:ph type="dt" sz="half" idx="10"/>
          </p:nvPr>
        </p:nvSpPr>
        <p:spPr/>
        <p:txBody>
          <a:bodyPr/>
          <a:lstStyle/>
          <a:p>
            <a:fld id="{B8442383-1AB7-4D69-96A2-16AD0779462D}" type="datetimeFigureOut">
              <a:rPr lang="en-US" smtClean="0"/>
              <a:t>10/1/2023</a:t>
            </a:fld>
            <a:endParaRPr lang="en-US"/>
          </a:p>
        </p:txBody>
      </p:sp>
      <p:sp>
        <p:nvSpPr>
          <p:cNvPr id="5" name="Footer Placeholder 4">
            <a:extLst>
              <a:ext uri="{FF2B5EF4-FFF2-40B4-BE49-F238E27FC236}">
                <a16:creationId xmlns:a16="http://schemas.microsoft.com/office/drawing/2014/main" id="{8835756E-D594-4137-9C7D-F14BA4B8F4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01A22A-4FE3-4956-8168-38B5B511AAFC}"/>
              </a:ext>
            </a:extLst>
          </p:cNvPr>
          <p:cNvSpPr>
            <a:spLocks noGrp="1"/>
          </p:cNvSpPr>
          <p:nvPr>
            <p:ph type="sldNum" sz="quarter" idx="12"/>
          </p:nvPr>
        </p:nvSpPr>
        <p:spPr/>
        <p:txBody>
          <a:bodyPr/>
          <a:lstStyle/>
          <a:p>
            <a:fld id="{4A3FDE8F-9773-4A18-8989-38FCB6AB3146}" type="slidenum">
              <a:rPr lang="en-US" smtClean="0"/>
              <a:t>‹#›</a:t>
            </a:fld>
            <a:endParaRPr lang="en-US"/>
          </a:p>
        </p:txBody>
      </p:sp>
    </p:spTree>
    <p:extLst>
      <p:ext uri="{BB962C8B-B14F-4D97-AF65-F5344CB8AC3E}">
        <p14:creationId xmlns:p14="http://schemas.microsoft.com/office/powerpoint/2010/main" val="4289034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6E1F3-B96C-4806-821A-E6D1D57DFA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E9CDB0-C25F-4D35-AA00-A3003F16CC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E2CEFD-0C01-4540-BF74-4BCD9F6A184E}"/>
              </a:ext>
            </a:extLst>
          </p:cNvPr>
          <p:cNvSpPr>
            <a:spLocks noGrp="1"/>
          </p:cNvSpPr>
          <p:nvPr>
            <p:ph type="dt" sz="half" idx="10"/>
          </p:nvPr>
        </p:nvSpPr>
        <p:spPr/>
        <p:txBody>
          <a:bodyPr/>
          <a:lstStyle/>
          <a:p>
            <a:fld id="{B8442383-1AB7-4D69-96A2-16AD0779462D}" type="datetimeFigureOut">
              <a:rPr lang="en-US" smtClean="0"/>
              <a:t>10/1/2023</a:t>
            </a:fld>
            <a:endParaRPr lang="en-US"/>
          </a:p>
        </p:txBody>
      </p:sp>
      <p:sp>
        <p:nvSpPr>
          <p:cNvPr id="5" name="Footer Placeholder 4">
            <a:extLst>
              <a:ext uri="{FF2B5EF4-FFF2-40B4-BE49-F238E27FC236}">
                <a16:creationId xmlns:a16="http://schemas.microsoft.com/office/drawing/2014/main" id="{FEFBF88B-C2B7-4BE4-9E32-A2E1E25343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7BC86E-4D2D-405D-A4C9-597A706A9CD1}"/>
              </a:ext>
            </a:extLst>
          </p:cNvPr>
          <p:cNvSpPr>
            <a:spLocks noGrp="1"/>
          </p:cNvSpPr>
          <p:nvPr>
            <p:ph type="sldNum" sz="quarter" idx="12"/>
          </p:nvPr>
        </p:nvSpPr>
        <p:spPr/>
        <p:txBody>
          <a:bodyPr/>
          <a:lstStyle/>
          <a:p>
            <a:fld id="{4A3FDE8F-9773-4A18-8989-38FCB6AB3146}" type="slidenum">
              <a:rPr lang="en-US" smtClean="0"/>
              <a:t>‹#›</a:t>
            </a:fld>
            <a:endParaRPr lang="en-US"/>
          </a:p>
        </p:txBody>
      </p:sp>
    </p:spTree>
    <p:extLst>
      <p:ext uri="{BB962C8B-B14F-4D97-AF65-F5344CB8AC3E}">
        <p14:creationId xmlns:p14="http://schemas.microsoft.com/office/powerpoint/2010/main" val="1968708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35E0C-2D57-418F-AB88-BC988DCA04A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FED220C-06C2-412B-9790-9EA74402BA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5AD34A-224E-4F5F-8E72-3FC5B53168B3}"/>
              </a:ext>
            </a:extLst>
          </p:cNvPr>
          <p:cNvSpPr>
            <a:spLocks noGrp="1"/>
          </p:cNvSpPr>
          <p:nvPr>
            <p:ph type="dt" sz="half" idx="10"/>
          </p:nvPr>
        </p:nvSpPr>
        <p:spPr/>
        <p:txBody>
          <a:bodyPr/>
          <a:lstStyle/>
          <a:p>
            <a:fld id="{B8442383-1AB7-4D69-96A2-16AD0779462D}" type="datetimeFigureOut">
              <a:rPr lang="en-US" smtClean="0"/>
              <a:t>10/1/2023</a:t>
            </a:fld>
            <a:endParaRPr lang="en-US"/>
          </a:p>
        </p:txBody>
      </p:sp>
      <p:sp>
        <p:nvSpPr>
          <p:cNvPr id="5" name="Footer Placeholder 4">
            <a:extLst>
              <a:ext uri="{FF2B5EF4-FFF2-40B4-BE49-F238E27FC236}">
                <a16:creationId xmlns:a16="http://schemas.microsoft.com/office/drawing/2014/main" id="{6F6E8AA1-7879-4AE0-9C5E-AE40F151C8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CFA5F4-FA66-402A-8BA5-9BAFD6945083}"/>
              </a:ext>
            </a:extLst>
          </p:cNvPr>
          <p:cNvSpPr>
            <a:spLocks noGrp="1"/>
          </p:cNvSpPr>
          <p:nvPr>
            <p:ph type="sldNum" sz="quarter" idx="12"/>
          </p:nvPr>
        </p:nvSpPr>
        <p:spPr/>
        <p:txBody>
          <a:bodyPr/>
          <a:lstStyle/>
          <a:p>
            <a:fld id="{4A3FDE8F-9773-4A18-8989-38FCB6AB3146}" type="slidenum">
              <a:rPr lang="en-US" smtClean="0"/>
              <a:t>‹#›</a:t>
            </a:fld>
            <a:endParaRPr lang="en-US"/>
          </a:p>
        </p:txBody>
      </p:sp>
    </p:spTree>
    <p:extLst>
      <p:ext uri="{BB962C8B-B14F-4D97-AF65-F5344CB8AC3E}">
        <p14:creationId xmlns:p14="http://schemas.microsoft.com/office/powerpoint/2010/main" val="3458263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A81C4-8EF3-4C42-BBD4-C311D9527C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FB54A9-4F36-42BA-A059-12D35D2F37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228B40C-F0D0-46B7-8F2C-3ABF6E2750A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DBA33F2-03D6-4B00-8B36-A178395F6195}"/>
              </a:ext>
            </a:extLst>
          </p:cNvPr>
          <p:cNvSpPr>
            <a:spLocks noGrp="1"/>
          </p:cNvSpPr>
          <p:nvPr>
            <p:ph type="dt" sz="half" idx="10"/>
          </p:nvPr>
        </p:nvSpPr>
        <p:spPr/>
        <p:txBody>
          <a:bodyPr/>
          <a:lstStyle/>
          <a:p>
            <a:fld id="{B8442383-1AB7-4D69-96A2-16AD0779462D}" type="datetimeFigureOut">
              <a:rPr lang="en-US" smtClean="0"/>
              <a:t>10/1/2023</a:t>
            </a:fld>
            <a:endParaRPr lang="en-US"/>
          </a:p>
        </p:txBody>
      </p:sp>
      <p:sp>
        <p:nvSpPr>
          <p:cNvPr id="6" name="Footer Placeholder 5">
            <a:extLst>
              <a:ext uri="{FF2B5EF4-FFF2-40B4-BE49-F238E27FC236}">
                <a16:creationId xmlns:a16="http://schemas.microsoft.com/office/drawing/2014/main" id="{B361C6A0-40B2-415C-AD6A-074C9F08B3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8069AF-3C42-4DF5-AF56-FDE040FEC474}"/>
              </a:ext>
            </a:extLst>
          </p:cNvPr>
          <p:cNvSpPr>
            <a:spLocks noGrp="1"/>
          </p:cNvSpPr>
          <p:nvPr>
            <p:ph type="sldNum" sz="quarter" idx="12"/>
          </p:nvPr>
        </p:nvSpPr>
        <p:spPr/>
        <p:txBody>
          <a:bodyPr/>
          <a:lstStyle/>
          <a:p>
            <a:fld id="{4A3FDE8F-9773-4A18-8989-38FCB6AB3146}" type="slidenum">
              <a:rPr lang="en-US" smtClean="0"/>
              <a:t>‹#›</a:t>
            </a:fld>
            <a:endParaRPr lang="en-US"/>
          </a:p>
        </p:txBody>
      </p:sp>
    </p:spTree>
    <p:extLst>
      <p:ext uri="{BB962C8B-B14F-4D97-AF65-F5344CB8AC3E}">
        <p14:creationId xmlns:p14="http://schemas.microsoft.com/office/powerpoint/2010/main" val="2061381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F1212-8FDA-49F5-9D1E-7B360FC9F8C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4D63E05-A679-45BD-B6DA-2D80821182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45B74AA-FB85-4EF0-B049-48E3B5138B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F504C00-A5FF-451A-90EF-FF76F89BB8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9E79CA6-37CB-4A48-8C65-29780F64589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D5BB5C1-8EF8-4B5E-8B53-C3D05391FD96}"/>
              </a:ext>
            </a:extLst>
          </p:cNvPr>
          <p:cNvSpPr>
            <a:spLocks noGrp="1"/>
          </p:cNvSpPr>
          <p:nvPr>
            <p:ph type="dt" sz="half" idx="10"/>
          </p:nvPr>
        </p:nvSpPr>
        <p:spPr/>
        <p:txBody>
          <a:bodyPr/>
          <a:lstStyle/>
          <a:p>
            <a:fld id="{B8442383-1AB7-4D69-96A2-16AD0779462D}" type="datetimeFigureOut">
              <a:rPr lang="en-US" smtClean="0"/>
              <a:t>10/1/2023</a:t>
            </a:fld>
            <a:endParaRPr lang="en-US"/>
          </a:p>
        </p:txBody>
      </p:sp>
      <p:sp>
        <p:nvSpPr>
          <p:cNvPr id="8" name="Footer Placeholder 7">
            <a:extLst>
              <a:ext uri="{FF2B5EF4-FFF2-40B4-BE49-F238E27FC236}">
                <a16:creationId xmlns:a16="http://schemas.microsoft.com/office/drawing/2014/main" id="{157653A4-3FDB-4A83-8879-B905481B75D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94FD035-7A2B-45D8-801E-DFE10A4C8144}"/>
              </a:ext>
            </a:extLst>
          </p:cNvPr>
          <p:cNvSpPr>
            <a:spLocks noGrp="1"/>
          </p:cNvSpPr>
          <p:nvPr>
            <p:ph type="sldNum" sz="quarter" idx="12"/>
          </p:nvPr>
        </p:nvSpPr>
        <p:spPr/>
        <p:txBody>
          <a:bodyPr/>
          <a:lstStyle/>
          <a:p>
            <a:fld id="{4A3FDE8F-9773-4A18-8989-38FCB6AB3146}" type="slidenum">
              <a:rPr lang="en-US" smtClean="0"/>
              <a:t>‹#›</a:t>
            </a:fld>
            <a:endParaRPr lang="en-US"/>
          </a:p>
        </p:txBody>
      </p:sp>
    </p:spTree>
    <p:extLst>
      <p:ext uri="{BB962C8B-B14F-4D97-AF65-F5344CB8AC3E}">
        <p14:creationId xmlns:p14="http://schemas.microsoft.com/office/powerpoint/2010/main" val="492527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B0F97-5E32-4D19-92A3-E0006C40555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B0D9A33-20A1-4B43-B99B-210416F14F9F}"/>
              </a:ext>
            </a:extLst>
          </p:cNvPr>
          <p:cNvSpPr>
            <a:spLocks noGrp="1"/>
          </p:cNvSpPr>
          <p:nvPr>
            <p:ph type="dt" sz="half" idx="10"/>
          </p:nvPr>
        </p:nvSpPr>
        <p:spPr/>
        <p:txBody>
          <a:bodyPr/>
          <a:lstStyle/>
          <a:p>
            <a:fld id="{B8442383-1AB7-4D69-96A2-16AD0779462D}" type="datetimeFigureOut">
              <a:rPr lang="en-US" smtClean="0"/>
              <a:t>10/1/2023</a:t>
            </a:fld>
            <a:endParaRPr lang="en-US"/>
          </a:p>
        </p:txBody>
      </p:sp>
      <p:sp>
        <p:nvSpPr>
          <p:cNvPr id="4" name="Footer Placeholder 3">
            <a:extLst>
              <a:ext uri="{FF2B5EF4-FFF2-40B4-BE49-F238E27FC236}">
                <a16:creationId xmlns:a16="http://schemas.microsoft.com/office/drawing/2014/main" id="{A411485E-8074-4A20-B802-6F359A02598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A14D01C-7FF0-4CB5-AC69-427467DBFF0E}"/>
              </a:ext>
            </a:extLst>
          </p:cNvPr>
          <p:cNvSpPr>
            <a:spLocks noGrp="1"/>
          </p:cNvSpPr>
          <p:nvPr>
            <p:ph type="sldNum" sz="quarter" idx="12"/>
          </p:nvPr>
        </p:nvSpPr>
        <p:spPr/>
        <p:txBody>
          <a:bodyPr/>
          <a:lstStyle/>
          <a:p>
            <a:fld id="{4A3FDE8F-9773-4A18-8989-38FCB6AB3146}" type="slidenum">
              <a:rPr lang="en-US" smtClean="0"/>
              <a:t>‹#›</a:t>
            </a:fld>
            <a:endParaRPr lang="en-US"/>
          </a:p>
        </p:txBody>
      </p:sp>
    </p:spTree>
    <p:extLst>
      <p:ext uri="{BB962C8B-B14F-4D97-AF65-F5344CB8AC3E}">
        <p14:creationId xmlns:p14="http://schemas.microsoft.com/office/powerpoint/2010/main" val="1286909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5CDB0B-2726-4604-9157-F856C8AA891B}"/>
              </a:ext>
            </a:extLst>
          </p:cNvPr>
          <p:cNvSpPr>
            <a:spLocks noGrp="1"/>
          </p:cNvSpPr>
          <p:nvPr>
            <p:ph type="dt" sz="half" idx="10"/>
          </p:nvPr>
        </p:nvSpPr>
        <p:spPr/>
        <p:txBody>
          <a:bodyPr/>
          <a:lstStyle/>
          <a:p>
            <a:fld id="{B8442383-1AB7-4D69-96A2-16AD0779462D}" type="datetimeFigureOut">
              <a:rPr lang="en-US" smtClean="0"/>
              <a:t>10/1/2023</a:t>
            </a:fld>
            <a:endParaRPr lang="en-US"/>
          </a:p>
        </p:txBody>
      </p:sp>
      <p:sp>
        <p:nvSpPr>
          <p:cNvPr id="3" name="Footer Placeholder 2">
            <a:extLst>
              <a:ext uri="{FF2B5EF4-FFF2-40B4-BE49-F238E27FC236}">
                <a16:creationId xmlns:a16="http://schemas.microsoft.com/office/drawing/2014/main" id="{ED6BC07F-805B-48D2-BC36-9449D2EFF6B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FC4C0FE-B68E-4B3D-AF9A-8A24404921AB}"/>
              </a:ext>
            </a:extLst>
          </p:cNvPr>
          <p:cNvSpPr>
            <a:spLocks noGrp="1"/>
          </p:cNvSpPr>
          <p:nvPr>
            <p:ph type="sldNum" sz="quarter" idx="12"/>
          </p:nvPr>
        </p:nvSpPr>
        <p:spPr/>
        <p:txBody>
          <a:bodyPr/>
          <a:lstStyle/>
          <a:p>
            <a:fld id="{4A3FDE8F-9773-4A18-8989-38FCB6AB3146}" type="slidenum">
              <a:rPr lang="en-US" smtClean="0"/>
              <a:t>‹#›</a:t>
            </a:fld>
            <a:endParaRPr lang="en-US"/>
          </a:p>
        </p:txBody>
      </p:sp>
    </p:spTree>
    <p:extLst>
      <p:ext uri="{BB962C8B-B14F-4D97-AF65-F5344CB8AC3E}">
        <p14:creationId xmlns:p14="http://schemas.microsoft.com/office/powerpoint/2010/main" val="499112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94BCD-DB67-4406-A859-0491E6BA1D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872B94C-1807-4358-B89E-1356C08AD3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CFCF7A-2B4F-4616-89D6-7F4CFAAB08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944412-0B3E-430D-A095-625438BA88B9}"/>
              </a:ext>
            </a:extLst>
          </p:cNvPr>
          <p:cNvSpPr>
            <a:spLocks noGrp="1"/>
          </p:cNvSpPr>
          <p:nvPr>
            <p:ph type="dt" sz="half" idx="10"/>
          </p:nvPr>
        </p:nvSpPr>
        <p:spPr/>
        <p:txBody>
          <a:bodyPr/>
          <a:lstStyle/>
          <a:p>
            <a:fld id="{B8442383-1AB7-4D69-96A2-16AD0779462D}" type="datetimeFigureOut">
              <a:rPr lang="en-US" smtClean="0"/>
              <a:t>10/1/2023</a:t>
            </a:fld>
            <a:endParaRPr lang="en-US"/>
          </a:p>
        </p:txBody>
      </p:sp>
      <p:sp>
        <p:nvSpPr>
          <p:cNvPr id="6" name="Footer Placeholder 5">
            <a:extLst>
              <a:ext uri="{FF2B5EF4-FFF2-40B4-BE49-F238E27FC236}">
                <a16:creationId xmlns:a16="http://schemas.microsoft.com/office/drawing/2014/main" id="{34E08EDF-DF65-4D9D-9367-F371418EFB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AB111D-C841-454F-B0A3-21C76F2C6FB3}"/>
              </a:ext>
            </a:extLst>
          </p:cNvPr>
          <p:cNvSpPr>
            <a:spLocks noGrp="1"/>
          </p:cNvSpPr>
          <p:nvPr>
            <p:ph type="sldNum" sz="quarter" idx="12"/>
          </p:nvPr>
        </p:nvSpPr>
        <p:spPr/>
        <p:txBody>
          <a:bodyPr/>
          <a:lstStyle/>
          <a:p>
            <a:fld id="{4A3FDE8F-9773-4A18-8989-38FCB6AB3146}" type="slidenum">
              <a:rPr lang="en-US" smtClean="0"/>
              <a:t>‹#›</a:t>
            </a:fld>
            <a:endParaRPr lang="en-US"/>
          </a:p>
        </p:txBody>
      </p:sp>
    </p:spTree>
    <p:extLst>
      <p:ext uri="{BB962C8B-B14F-4D97-AF65-F5344CB8AC3E}">
        <p14:creationId xmlns:p14="http://schemas.microsoft.com/office/powerpoint/2010/main" val="372060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B94AF-936F-4F69-A192-D1975C5589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6D82670-6941-4786-9B81-0FEF0D897A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86A3C0D-5206-4A5C-AE3E-115C338396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391BD6-5F40-43A9-BD91-35F8DC1FDD5F}"/>
              </a:ext>
            </a:extLst>
          </p:cNvPr>
          <p:cNvSpPr>
            <a:spLocks noGrp="1"/>
          </p:cNvSpPr>
          <p:nvPr>
            <p:ph type="dt" sz="half" idx="10"/>
          </p:nvPr>
        </p:nvSpPr>
        <p:spPr/>
        <p:txBody>
          <a:bodyPr/>
          <a:lstStyle/>
          <a:p>
            <a:fld id="{B8442383-1AB7-4D69-96A2-16AD0779462D}" type="datetimeFigureOut">
              <a:rPr lang="en-US" smtClean="0"/>
              <a:t>10/1/2023</a:t>
            </a:fld>
            <a:endParaRPr lang="en-US"/>
          </a:p>
        </p:txBody>
      </p:sp>
      <p:sp>
        <p:nvSpPr>
          <p:cNvPr id="6" name="Footer Placeholder 5">
            <a:extLst>
              <a:ext uri="{FF2B5EF4-FFF2-40B4-BE49-F238E27FC236}">
                <a16:creationId xmlns:a16="http://schemas.microsoft.com/office/drawing/2014/main" id="{728922AA-7429-4AD1-959C-E75714856D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AA1FB8-FBFC-4B3E-B7D8-71DB4D42E3FA}"/>
              </a:ext>
            </a:extLst>
          </p:cNvPr>
          <p:cNvSpPr>
            <a:spLocks noGrp="1"/>
          </p:cNvSpPr>
          <p:nvPr>
            <p:ph type="sldNum" sz="quarter" idx="12"/>
          </p:nvPr>
        </p:nvSpPr>
        <p:spPr/>
        <p:txBody>
          <a:bodyPr/>
          <a:lstStyle/>
          <a:p>
            <a:fld id="{4A3FDE8F-9773-4A18-8989-38FCB6AB3146}" type="slidenum">
              <a:rPr lang="en-US" smtClean="0"/>
              <a:t>‹#›</a:t>
            </a:fld>
            <a:endParaRPr lang="en-US"/>
          </a:p>
        </p:txBody>
      </p:sp>
    </p:spTree>
    <p:extLst>
      <p:ext uri="{BB962C8B-B14F-4D97-AF65-F5344CB8AC3E}">
        <p14:creationId xmlns:p14="http://schemas.microsoft.com/office/powerpoint/2010/main" val="2787471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613045-1918-43A2-BF34-10BEBADECF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7AF02BE-6B2D-4D84-9590-FE9D926CE7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3E6EAB-FB5B-4B5E-8FB3-F934865314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442383-1AB7-4D69-96A2-16AD0779462D}" type="datetimeFigureOut">
              <a:rPr lang="en-US" smtClean="0"/>
              <a:t>10/1/2023</a:t>
            </a:fld>
            <a:endParaRPr lang="en-US"/>
          </a:p>
        </p:txBody>
      </p:sp>
      <p:sp>
        <p:nvSpPr>
          <p:cNvPr id="5" name="Footer Placeholder 4">
            <a:extLst>
              <a:ext uri="{FF2B5EF4-FFF2-40B4-BE49-F238E27FC236}">
                <a16:creationId xmlns:a16="http://schemas.microsoft.com/office/drawing/2014/main" id="{293A1934-FA84-41C3-97E0-399A93D880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E5AC592-678E-4F98-88A9-5659671C78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3FDE8F-9773-4A18-8989-38FCB6AB3146}" type="slidenum">
              <a:rPr lang="en-US" smtClean="0"/>
              <a:t>‹#›</a:t>
            </a:fld>
            <a:endParaRPr lang="en-US"/>
          </a:p>
        </p:txBody>
      </p:sp>
    </p:spTree>
    <p:extLst>
      <p:ext uri="{BB962C8B-B14F-4D97-AF65-F5344CB8AC3E}">
        <p14:creationId xmlns:p14="http://schemas.microsoft.com/office/powerpoint/2010/main" val="1869551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jp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jpg"/><Relationship Id="rId5" Type="http://schemas.openxmlformats.org/officeDocument/2006/relationships/image" Target="../media/image38.sv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jpg"/></Relationships>
</file>

<file path=ppt/slides/_rels/slide21.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46.png"/><Relationship Id="rId7" Type="http://schemas.openxmlformats.org/officeDocument/2006/relationships/image" Target="../media/image5.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slides/_rels/slide25.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sv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D834D36-D981-4EDD-B062-077BAB9C7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314" cy="6858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6CFD523C-CC0D-41EB-B7F7-C615B5715FE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F87491E-3019-429A-A796-41320230A1B5}"/>
              </a:ext>
            </a:extLst>
          </p:cNvPr>
          <p:cNvSpPr>
            <a:spLocks noGrp="1"/>
          </p:cNvSpPr>
          <p:nvPr>
            <p:ph type="ctrTitle"/>
          </p:nvPr>
        </p:nvSpPr>
        <p:spPr>
          <a:xfrm>
            <a:off x="4959407" y="5059192"/>
            <a:ext cx="6432472" cy="1110439"/>
          </a:xfrm>
        </p:spPr>
        <p:txBody>
          <a:bodyPr anchor="t">
            <a:normAutofit/>
          </a:bodyPr>
          <a:lstStyle/>
          <a:p>
            <a:pPr algn="r"/>
            <a:r>
              <a:rPr lang="en-US" sz="3600">
                <a:solidFill>
                  <a:srgbClr val="000000"/>
                </a:solidFill>
              </a:rPr>
              <a:t>Environmental Science</a:t>
            </a:r>
          </a:p>
        </p:txBody>
      </p:sp>
      <p:sp>
        <p:nvSpPr>
          <p:cNvPr id="3" name="Subtitle 2">
            <a:extLst>
              <a:ext uri="{FF2B5EF4-FFF2-40B4-BE49-F238E27FC236}">
                <a16:creationId xmlns:a16="http://schemas.microsoft.com/office/drawing/2014/main" id="{E1718290-6CCA-43DE-9CEA-C27681430261}"/>
              </a:ext>
            </a:extLst>
          </p:cNvPr>
          <p:cNvSpPr>
            <a:spLocks noGrp="1"/>
          </p:cNvSpPr>
          <p:nvPr>
            <p:ph type="subTitle" idx="1"/>
          </p:nvPr>
        </p:nvSpPr>
        <p:spPr>
          <a:xfrm>
            <a:off x="4959027" y="4260158"/>
            <a:ext cx="6432851" cy="799032"/>
          </a:xfrm>
        </p:spPr>
        <p:txBody>
          <a:bodyPr anchor="b">
            <a:normAutofit/>
          </a:bodyPr>
          <a:lstStyle/>
          <a:p>
            <a:pPr algn="r"/>
            <a:r>
              <a:rPr lang="en-US" sz="1800" dirty="0">
                <a:solidFill>
                  <a:srgbClr val="000000"/>
                </a:solidFill>
              </a:rPr>
              <a:t>Lesson 2: Science, Matter, Energy and Systems</a:t>
            </a:r>
          </a:p>
        </p:txBody>
      </p:sp>
      <p:sp>
        <p:nvSpPr>
          <p:cNvPr id="20" name="Freeform 68">
            <a:extLst>
              <a:ext uri="{FF2B5EF4-FFF2-40B4-BE49-F238E27FC236}">
                <a16:creationId xmlns:a16="http://schemas.microsoft.com/office/drawing/2014/main" id="{251BB4E6-C169-431D-9D53-2BBEBFFD15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9782" y="2"/>
            <a:ext cx="3614335" cy="2178813"/>
          </a:xfrm>
          <a:custGeom>
            <a:avLst/>
            <a:gdLst>
              <a:gd name="connsiteX0" fmla="*/ 38628 w 3614335"/>
              <a:gd name="connsiteY0" fmla="*/ 0 h 2178813"/>
              <a:gd name="connsiteX1" fmla="*/ 3575707 w 3614335"/>
              <a:gd name="connsiteY1" fmla="*/ 0 h 2178813"/>
              <a:gd name="connsiteX2" fmla="*/ 3577619 w 3614335"/>
              <a:gd name="connsiteY2" fmla="*/ 7439 h 2178813"/>
              <a:gd name="connsiteX3" fmla="*/ 3614335 w 3614335"/>
              <a:gd name="connsiteY3" fmla="*/ 371646 h 2178813"/>
              <a:gd name="connsiteX4" fmla="*/ 1807167 w 3614335"/>
              <a:gd name="connsiteY4" fmla="*/ 2178813 h 2178813"/>
              <a:gd name="connsiteX5" fmla="*/ 0 w 3614335"/>
              <a:gd name="connsiteY5" fmla="*/ 371646 h 2178813"/>
              <a:gd name="connsiteX6" fmla="*/ 36715 w 3614335"/>
              <a:gd name="connsiteY6" fmla="*/ 7439 h 2178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14335" h="2178813">
                <a:moveTo>
                  <a:pt x="38628" y="0"/>
                </a:moveTo>
                <a:lnTo>
                  <a:pt x="3575707" y="0"/>
                </a:lnTo>
                <a:lnTo>
                  <a:pt x="3577619" y="7439"/>
                </a:lnTo>
                <a:cubicBezTo>
                  <a:pt x="3601692" y="125081"/>
                  <a:pt x="3614335" y="246887"/>
                  <a:pt x="3614335" y="371646"/>
                </a:cubicBezTo>
                <a:cubicBezTo>
                  <a:pt x="3614335" y="1369717"/>
                  <a:pt x="2805239" y="2178813"/>
                  <a:pt x="1807167" y="2178813"/>
                </a:cubicBezTo>
                <a:cubicBezTo>
                  <a:pt x="809097" y="2178813"/>
                  <a:pt x="0" y="1369717"/>
                  <a:pt x="0" y="371646"/>
                </a:cubicBezTo>
                <a:cubicBezTo>
                  <a:pt x="0" y="246887"/>
                  <a:pt x="12642" y="125081"/>
                  <a:pt x="36715" y="7439"/>
                </a:cubicBezTo>
                <a:close/>
              </a:path>
            </a:pathLst>
          </a:custGeom>
          <a:solidFill>
            <a:srgbClr val="FFFFFF"/>
          </a:solidFill>
          <a:ln>
            <a:gradFill>
              <a:gsLst>
                <a:gs pos="0">
                  <a:schemeClr val="accent6"/>
                </a:gs>
                <a:gs pos="23000">
                  <a:schemeClr val="accent6"/>
                </a:gs>
                <a:gs pos="83000">
                  <a:schemeClr val="accent1"/>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picture containing drawing&#10;&#10;Description automatically generated">
            <a:extLst>
              <a:ext uri="{FF2B5EF4-FFF2-40B4-BE49-F238E27FC236}">
                <a16:creationId xmlns:a16="http://schemas.microsoft.com/office/drawing/2014/main" id="{B2EF0862-043C-478B-AACE-27156C2A51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2108" y="456299"/>
            <a:ext cx="2329681" cy="867805"/>
          </a:xfrm>
          <a:prstGeom prst="rect">
            <a:avLst/>
          </a:prstGeom>
        </p:spPr>
      </p:pic>
      <p:sp>
        <p:nvSpPr>
          <p:cNvPr id="22" name="Freeform 72">
            <a:extLst>
              <a:ext uri="{FF2B5EF4-FFF2-40B4-BE49-F238E27FC236}">
                <a16:creationId xmlns:a16="http://schemas.microsoft.com/office/drawing/2014/main" id="{5AFEC34A-0251-411C-A0C7-E1FB917E9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433009"/>
            <a:ext cx="3762321" cy="4434467"/>
          </a:xfrm>
          <a:custGeom>
            <a:avLst/>
            <a:gdLst>
              <a:gd name="connsiteX0" fmla="*/ 871484 w 3762321"/>
              <a:gd name="connsiteY0" fmla="*/ 0 h 4434467"/>
              <a:gd name="connsiteX1" fmla="*/ 3762321 w 3762321"/>
              <a:gd name="connsiteY1" fmla="*/ 2890836 h 4434467"/>
              <a:gd name="connsiteX2" fmla="*/ 3413413 w 3762321"/>
              <a:gd name="connsiteY2" fmla="*/ 4268781 h 4434467"/>
              <a:gd name="connsiteX3" fmla="*/ 3312756 w 3762321"/>
              <a:gd name="connsiteY3" fmla="*/ 4434467 h 4434467"/>
              <a:gd name="connsiteX4" fmla="*/ 0 w 3762321"/>
              <a:gd name="connsiteY4" fmla="*/ 4434467 h 4434467"/>
              <a:gd name="connsiteX5" fmla="*/ 0 w 3762321"/>
              <a:gd name="connsiteY5" fmla="*/ 134299 h 4434467"/>
              <a:gd name="connsiteX6" fmla="*/ 11838 w 3762321"/>
              <a:gd name="connsiteY6" fmla="*/ 129967 h 4434467"/>
              <a:gd name="connsiteX7" fmla="*/ 871484 w 3762321"/>
              <a:gd name="connsiteY7" fmla="*/ 0 h 4434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62321" h="4434467">
                <a:moveTo>
                  <a:pt x="871484" y="0"/>
                </a:moveTo>
                <a:cubicBezTo>
                  <a:pt x="2468049" y="0"/>
                  <a:pt x="3762321" y="1294271"/>
                  <a:pt x="3762321" y="2890836"/>
                </a:cubicBezTo>
                <a:cubicBezTo>
                  <a:pt x="3762321" y="3389763"/>
                  <a:pt x="3635928" y="3859169"/>
                  <a:pt x="3413413" y="4268781"/>
                </a:cubicBezTo>
                <a:lnTo>
                  <a:pt x="3312756" y="4434467"/>
                </a:lnTo>
                <a:lnTo>
                  <a:pt x="0" y="4434467"/>
                </a:lnTo>
                <a:lnTo>
                  <a:pt x="0" y="134299"/>
                </a:lnTo>
                <a:lnTo>
                  <a:pt x="11838" y="129967"/>
                </a:lnTo>
                <a:cubicBezTo>
                  <a:pt x="283400" y="45502"/>
                  <a:pt x="572129" y="0"/>
                  <a:pt x="871484" y="0"/>
                </a:cubicBezTo>
                <a:close/>
              </a:path>
            </a:pathLst>
          </a:custGeom>
          <a:solidFill>
            <a:srgbClr val="FFFFFF"/>
          </a:solidFill>
          <a:ln>
            <a:gradFill>
              <a:gsLst>
                <a:gs pos="0">
                  <a:schemeClr val="accent6"/>
                </a:gs>
                <a:gs pos="23000">
                  <a:schemeClr val="accent6"/>
                </a:gs>
                <a:gs pos="83000">
                  <a:schemeClr val="accent1"/>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Oval 23">
            <a:extLst>
              <a:ext uri="{FF2B5EF4-FFF2-40B4-BE49-F238E27FC236}">
                <a16:creationId xmlns:a16="http://schemas.microsoft.com/office/drawing/2014/main" id="{89E9B1A9-F407-4A46-B721-26946A1A2C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1460" y="460823"/>
            <a:ext cx="3245896" cy="3245896"/>
          </a:xfrm>
          <a:prstGeom prst="ellipse">
            <a:avLst/>
          </a:prstGeom>
          <a:solidFill>
            <a:srgbClr val="FFFFFF"/>
          </a:solidFill>
          <a:ln>
            <a:gradFill>
              <a:gsLst>
                <a:gs pos="0">
                  <a:schemeClr val="accent6"/>
                </a:gs>
                <a:gs pos="23000">
                  <a:schemeClr val="accent6"/>
                </a:gs>
                <a:gs pos="83000">
                  <a:schemeClr val="accent1"/>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descr="Bug under magnifying glass">
            <a:extLst>
              <a:ext uri="{FF2B5EF4-FFF2-40B4-BE49-F238E27FC236}">
                <a16:creationId xmlns:a16="http://schemas.microsoft.com/office/drawing/2014/main" id="{572EA1C8-D5A8-4F84-8F51-0EC948C3D2D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48986" y="1089409"/>
            <a:ext cx="2006238" cy="2006238"/>
          </a:xfrm>
          <a:prstGeom prst="rect">
            <a:avLst/>
          </a:prstGeom>
        </p:spPr>
      </p:pic>
      <p:sp>
        <p:nvSpPr>
          <p:cNvPr id="26" name="Freeform 64">
            <a:extLst>
              <a:ext uri="{FF2B5EF4-FFF2-40B4-BE49-F238E27FC236}">
                <a16:creationId xmlns:a16="http://schemas.microsoft.com/office/drawing/2014/main" id="{B81747D3-9737-4919-8850-65DBC9048B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98288" y="1"/>
            <a:ext cx="3093713" cy="3406036"/>
          </a:xfrm>
          <a:custGeom>
            <a:avLst/>
            <a:gdLst>
              <a:gd name="connsiteX0" fmla="*/ 404583 w 3093713"/>
              <a:gd name="connsiteY0" fmla="*/ 0 h 3406036"/>
              <a:gd name="connsiteX1" fmla="*/ 3093713 w 3093713"/>
              <a:gd name="connsiteY1" fmla="*/ 0 h 3406036"/>
              <a:gd name="connsiteX2" fmla="*/ 3093713 w 3093713"/>
              <a:gd name="connsiteY2" fmla="*/ 3187362 h 3406036"/>
              <a:gd name="connsiteX3" fmla="*/ 2990991 w 3093713"/>
              <a:gd name="connsiteY3" fmla="*/ 3236846 h 3406036"/>
              <a:gd name="connsiteX4" fmla="*/ 2152961 w 3093713"/>
              <a:gd name="connsiteY4" fmla="*/ 3406036 h 3406036"/>
              <a:gd name="connsiteX5" fmla="*/ 0 w 3093713"/>
              <a:gd name="connsiteY5" fmla="*/ 1253075 h 3406036"/>
              <a:gd name="connsiteX6" fmla="*/ 367692 w 3093713"/>
              <a:gd name="connsiteY6" fmla="*/ 49334 h 3406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3713" h="3406036">
                <a:moveTo>
                  <a:pt x="404583" y="0"/>
                </a:moveTo>
                <a:lnTo>
                  <a:pt x="3093713" y="0"/>
                </a:lnTo>
                <a:lnTo>
                  <a:pt x="3093713" y="3187362"/>
                </a:lnTo>
                <a:lnTo>
                  <a:pt x="2990991" y="3236846"/>
                </a:lnTo>
                <a:cubicBezTo>
                  <a:pt x="2733414" y="3345792"/>
                  <a:pt x="2450223" y="3406036"/>
                  <a:pt x="2152961" y="3406036"/>
                </a:cubicBezTo>
                <a:cubicBezTo>
                  <a:pt x="963913" y="3406036"/>
                  <a:pt x="0" y="2442123"/>
                  <a:pt x="0" y="1253075"/>
                </a:cubicBezTo>
                <a:cubicBezTo>
                  <a:pt x="0" y="807182"/>
                  <a:pt x="135550" y="392949"/>
                  <a:pt x="367692" y="49334"/>
                </a:cubicBezTo>
                <a:close/>
              </a:path>
            </a:pathLst>
          </a:custGeom>
          <a:solidFill>
            <a:srgbClr val="FFFFFF"/>
          </a:solidFill>
          <a:ln>
            <a:gradFill>
              <a:gsLst>
                <a:gs pos="0">
                  <a:schemeClr val="accent6"/>
                </a:gs>
                <a:gs pos="23000">
                  <a:schemeClr val="accent6"/>
                </a:gs>
                <a:gs pos="83000">
                  <a:schemeClr val="accent1"/>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Graphic 5" descr="Atom">
            <a:extLst>
              <a:ext uri="{FF2B5EF4-FFF2-40B4-BE49-F238E27FC236}">
                <a16:creationId xmlns:a16="http://schemas.microsoft.com/office/drawing/2014/main" id="{53F72BCC-A9ED-44FB-B996-2C2C7A2B590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735299" y="370337"/>
            <a:ext cx="2227506" cy="2227506"/>
          </a:xfrm>
          <a:prstGeom prst="rect">
            <a:avLst/>
          </a:prstGeom>
        </p:spPr>
      </p:pic>
      <p:pic>
        <p:nvPicPr>
          <p:cNvPr id="7" name="Graphic 6" descr="Deciduous tree">
            <a:extLst>
              <a:ext uri="{FF2B5EF4-FFF2-40B4-BE49-F238E27FC236}">
                <a16:creationId xmlns:a16="http://schemas.microsoft.com/office/drawing/2014/main" id="{AD430574-6D70-4028-A496-538A08E4D3E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72495" y="3691781"/>
            <a:ext cx="2639607" cy="2639607"/>
          </a:xfrm>
          <a:prstGeom prst="rect">
            <a:avLst/>
          </a:prstGeom>
        </p:spPr>
      </p:pic>
      <p:sp>
        <p:nvSpPr>
          <p:cNvPr id="9" name="Footer Placeholder 8">
            <a:extLst>
              <a:ext uri="{FF2B5EF4-FFF2-40B4-BE49-F238E27FC236}">
                <a16:creationId xmlns:a16="http://schemas.microsoft.com/office/drawing/2014/main" id="{EB105C7D-6258-4BF2-AFE8-2BD96CF16AA9}"/>
              </a:ext>
            </a:extLst>
          </p:cNvPr>
          <p:cNvSpPr>
            <a:spLocks noGrp="1"/>
          </p:cNvSpPr>
          <p:nvPr>
            <p:ph type="ftr" sz="quarter" idx="11"/>
          </p:nvPr>
        </p:nvSpPr>
        <p:spPr>
          <a:xfrm>
            <a:off x="6228000" y="6223702"/>
            <a:ext cx="4434202" cy="314067"/>
          </a:xfrm>
        </p:spPr>
        <p:txBody>
          <a:bodyPr>
            <a:normAutofit/>
          </a:bodyPr>
          <a:lstStyle/>
          <a:p>
            <a:pPr algn="r">
              <a:spcAft>
                <a:spcPts val="600"/>
              </a:spcAft>
            </a:pPr>
            <a:r>
              <a:rPr lang="en-US" sz="1100">
                <a:solidFill>
                  <a:srgbClr val="898989"/>
                </a:solidFill>
              </a:rPr>
              <a:t>Copyright Grey's Digital Online, LLC 2020-present (usbiologyteaching.com)</a:t>
            </a:r>
          </a:p>
        </p:txBody>
      </p:sp>
      <p:sp>
        <p:nvSpPr>
          <p:cNvPr id="8" name="Slide Number Placeholder 7">
            <a:extLst>
              <a:ext uri="{FF2B5EF4-FFF2-40B4-BE49-F238E27FC236}">
                <a16:creationId xmlns:a16="http://schemas.microsoft.com/office/drawing/2014/main" id="{0A09FD9C-7A6A-425B-8F40-E4B0F20B23BE}"/>
              </a:ext>
            </a:extLst>
          </p:cNvPr>
          <p:cNvSpPr>
            <a:spLocks noGrp="1"/>
          </p:cNvSpPr>
          <p:nvPr>
            <p:ph type="sldNum" sz="quarter" idx="12"/>
          </p:nvPr>
        </p:nvSpPr>
        <p:spPr>
          <a:xfrm>
            <a:off x="10825930" y="6223702"/>
            <a:ext cx="570728" cy="314067"/>
          </a:xfrm>
        </p:spPr>
        <p:txBody>
          <a:bodyPr>
            <a:normAutofit/>
          </a:bodyPr>
          <a:lstStyle/>
          <a:p>
            <a:pPr>
              <a:spcAft>
                <a:spcPts val="600"/>
              </a:spcAft>
            </a:pPr>
            <a:fld id="{FFDDBCB6-152C-48CE-B51F-3D6FE7600374}" type="slidenum">
              <a:rPr lang="en-US" sz="1100">
                <a:solidFill>
                  <a:srgbClr val="898989"/>
                </a:solidFill>
              </a:rPr>
              <a:pPr>
                <a:spcAft>
                  <a:spcPts val="600"/>
                </a:spcAft>
              </a:pPr>
              <a:t>1</a:t>
            </a:fld>
            <a:endParaRPr lang="en-US" sz="1100">
              <a:solidFill>
                <a:srgbClr val="898989"/>
              </a:solidFill>
            </a:endParaRPr>
          </a:p>
        </p:txBody>
      </p:sp>
    </p:spTree>
    <p:extLst>
      <p:ext uri="{BB962C8B-B14F-4D97-AF65-F5344CB8AC3E}">
        <p14:creationId xmlns:p14="http://schemas.microsoft.com/office/powerpoint/2010/main" val="3656785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D6C68-E5F9-47DF-83E8-CF01FA6C63D6}"/>
              </a:ext>
            </a:extLst>
          </p:cNvPr>
          <p:cNvSpPr>
            <a:spLocks noGrp="1"/>
          </p:cNvSpPr>
          <p:nvPr>
            <p:ph type="title"/>
          </p:nvPr>
        </p:nvSpPr>
        <p:spPr>
          <a:xfrm>
            <a:off x="1136428" y="627564"/>
            <a:ext cx="7474172" cy="1325563"/>
          </a:xfrm>
        </p:spPr>
        <p:txBody>
          <a:bodyPr>
            <a:normAutofit/>
          </a:bodyPr>
          <a:lstStyle/>
          <a:p>
            <a:r>
              <a:rPr lang="en-US" dirty="0"/>
              <a:t>Advances in Human Knowledge</a:t>
            </a:r>
          </a:p>
        </p:txBody>
      </p:sp>
      <p:sp>
        <p:nvSpPr>
          <p:cNvPr id="3" name="Content Placeholder 2">
            <a:extLst>
              <a:ext uri="{FF2B5EF4-FFF2-40B4-BE49-F238E27FC236}">
                <a16:creationId xmlns:a16="http://schemas.microsoft.com/office/drawing/2014/main" id="{DADE75DD-BAA2-4DA0-BDF2-6BB6204E8FFC}"/>
              </a:ext>
            </a:extLst>
          </p:cNvPr>
          <p:cNvSpPr>
            <a:spLocks noGrp="1"/>
          </p:cNvSpPr>
          <p:nvPr>
            <p:ph idx="1"/>
          </p:nvPr>
        </p:nvSpPr>
        <p:spPr>
          <a:xfrm>
            <a:off x="1136429" y="2278173"/>
            <a:ext cx="6467867" cy="3450613"/>
          </a:xfrm>
        </p:spPr>
        <p:txBody>
          <a:bodyPr anchor="ctr">
            <a:normAutofit/>
          </a:bodyPr>
          <a:lstStyle/>
          <a:p>
            <a:r>
              <a:rPr lang="en-US" sz="2200" dirty="0"/>
              <a:t>It is important to understand that theories, though well supported can change over time as technology develops and better explanations are discovered.</a:t>
            </a:r>
          </a:p>
          <a:p>
            <a:pPr marL="0" indent="0">
              <a:buNone/>
            </a:pPr>
            <a:r>
              <a:rPr lang="en-US" sz="2200" dirty="0"/>
              <a:t>Part of the scientific process is peer reviewing. </a:t>
            </a:r>
          </a:p>
          <a:p>
            <a:endParaRPr lang="en-US" sz="2200" dirty="0"/>
          </a:p>
          <a:p>
            <a:r>
              <a:rPr lang="en-US" sz="2200" dirty="0"/>
              <a:t>A </a:t>
            </a:r>
            <a:r>
              <a:rPr lang="en-US" sz="2400" b="1" u="sng" dirty="0"/>
              <a:t>___________________</a:t>
            </a:r>
            <a:r>
              <a:rPr lang="en-US" sz="2400" dirty="0"/>
              <a:t> </a:t>
            </a:r>
            <a:r>
              <a:rPr lang="en-US" sz="2200" dirty="0"/>
              <a:t>involves scientists publishing the details of the methods they used, the results of the experiment, and their reasoning for their interpretations.  </a:t>
            </a: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Customer review">
            <a:extLst>
              <a:ext uri="{FF2B5EF4-FFF2-40B4-BE49-F238E27FC236}">
                <a16:creationId xmlns:a16="http://schemas.microsoft.com/office/drawing/2014/main" id="{69807B92-AD49-4847-A329-EB2BACB3B34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1297844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829A24C-18BD-453C-B03D-4C861087117B}"/>
              </a:ext>
            </a:extLst>
          </p:cNvPr>
          <p:cNvSpPr>
            <a:spLocks noGrp="1"/>
          </p:cNvSpPr>
          <p:nvPr>
            <p:ph type="title"/>
          </p:nvPr>
        </p:nvSpPr>
        <p:spPr>
          <a:xfrm>
            <a:off x="643467" y="640080"/>
            <a:ext cx="3096427" cy="5613236"/>
          </a:xfrm>
        </p:spPr>
        <p:txBody>
          <a:bodyPr anchor="ctr">
            <a:normAutofit/>
          </a:bodyPr>
          <a:lstStyle/>
          <a:p>
            <a:r>
              <a:rPr lang="en-US">
                <a:solidFill>
                  <a:srgbClr val="FFFFFF"/>
                </a:solidFill>
              </a:rPr>
              <a:t>Scientific Law	</a:t>
            </a:r>
          </a:p>
        </p:txBody>
      </p:sp>
      <p:sp>
        <p:nvSpPr>
          <p:cNvPr id="3" name="Content Placeholder 2">
            <a:extLst>
              <a:ext uri="{FF2B5EF4-FFF2-40B4-BE49-F238E27FC236}">
                <a16:creationId xmlns:a16="http://schemas.microsoft.com/office/drawing/2014/main" id="{8EE27E18-C1C3-4925-AEBD-62A960432E04}"/>
              </a:ext>
            </a:extLst>
          </p:cNvPr>
          <p:cNvSpPr>
            <a:spLocks noGrp="1"/>
          </p:cNvSpPr>
          <p:nvPr>
            <p:ph idx="1"/>
          </p:nvPr>
        </p:nvSpPr>
        <p:spPr>
          <a:xfrm>
            <a:off x="4699818" y="944115"/>
            <a:ext cx="6848715" cy="2484884"/>
          </a:xfrm>
        </p:spPr>
        <p:txBody>
          <a:bodyPr anchor="ctr">
            <a:noAutofit/>
          </a:bodyPr>
          <a:lstStyle/>
          <a:p>
            <a:r>
              <a:rPr lang="en-US" sz="2400" b="1" u="sng" dirty="0"/>
              <a:t>___________________</a:t>
            </a:r>
            <a:r>
              <a:rPr lang="en-US" sz="2400" dirty="0"/>
              <a:t> </a:t>
            </a:r>
            <a:r>
              <a:rPr lang="en-US" sz="2600" dirty="0"/>
              <a:t>is a well-tested and widely accepted </a:t>
            </a:r>
            <a:r>
              <a:rPr lang="en-US" sz="2600" u="sng" dirty="0"/>
              <a:t>description of observations </a:t>
            </a:r>
            <a:r>
              <a:rPr lang="en-US" sz="2600" dirty="0"/>
              <a:t>that have been repeated many times in a variety of conditions. </a:t>
            </a:r>
          </a:p>
          <a:p>
            <a:pPr lvl="1"/>
            <a:r>
              <a:rPr lang="en-US" sz="2600" dirty="0"/>
              <a:t>Example- Newton’s Law of Universal Gravitation or Mendel’s Law of Independent Assortment</a:t>
            </a:r>
          </a:p>
          <a:p>
            <a:r>
              <a:rPr lang="en-US" sz="3000" b="1" dirty="0"/>
              <a:t>Scientific laws </a:t>
            </a:r>
            <a:r>
              <a:rPr lang="en-US" sz="3000" dirty="0"/>
              <a:t>describe observations but </a:t>
            </a:r>
            <a:r>
              <a:rPr lang="en-US" sz="3000" b="1" dirty="0"/>
              <a:t>not</a:t>
            </a:r>
            <a:r>
              <a:rPr lang="en-US" sz="3000" dirty="0"/>
              <a:t> </a:t>
            </a:r>
            <a:r>
              <a:rPr lang="en-US" sz="3000" b="1" dirty="0"/>
              <a:t>how or why </a:t>
            </a:r>
            <a:r>
              <a:rPr lang="en-US" sz="3000" dirty="0"/>
              <a:t>they occur, that is what theories are for.  </a:t>
            </a:r>
          </a:p>
        </p:txBody>
      </p:sp>
      <p:pic>
        <p:nvPicPr>
          <p:cNvPr id="5" name="Picture 4" descr="Theory vs Law Venn Diagram&#10;&#10;Description automatically generated">
            <a:extLst>
              <a:ext uri="{FF2B5EF4-FFF2-40B4-BE49-F238E27FC236}">
                <a16:creationId xmlns:a16="http://schemas.microsoft.com/office/drawing/2014/main" id="{FFA4F069-0D49-42F2-B6E0-4D79F0172F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7867" y="4513789"/>
            <a:ext cx="5050865" cy="2341765"/>
          </a:xfrm>
          <a:prstGeom prst="rect">
            <a:avLst/>
          </a:prstGeom>
        </p:spPr>
      </p:pic>
    </p:spTree>
    <p:extLst>
      <p:ext uri="{BB962C8B-B14F-4D97-AF65-F5344CB8AC3E}">
        <p14:creationId xmlns:p14="http://schemas.microsoft.com/office/powerpoint/2010/main" val="3800217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01533F-2243-42AC-A6A7-AEA8589C3D3F}"/>
              </a:ext>
            </a:extLst>
          </p:cNvPr>
          <p:cNvSpPr>
            <a:spLocks noGrp="1"/>
          </p:cNvSpPr>
          <p:nvPr>
            <p:ph type="title"/>
          </p:nvPr>
        </p:nvSpPr>
        <p:spPr>
          <a:xfrm>
            <a:off x="420793" y="963877"/>
            <a:ext cx="3494362" cy="4930246"/>
          </a:xfrm>
        </p:spPr>
        <p:txBody>
          <a:bodyPr>
            <a:normAutofit/>
          </a:bodyPr>
          <a:lstStyle/>
          <a:p>
            <a:pPr algn="r"/>
            <a:r>
              <a:rPr lang="en-US">
                <a:solidFill>
                  <a:schemeClr val="accent1"/>
                </a:solidFill>
              </a:rPr>
              <a:t>Limitations of Science</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E9920FA-53C0-45D1-B090-79B653986720}"/>
              </a:ext>
            </a:extLst>
          </p:cNvPr>
          <p:cNvSpPr>
            <a:spLocks noGrp="1"/>
          </p:cNvSpPr>
          <p:nvPr>
            <p:ph idx="1"/>
          </p:nvPr>
        </p:nvSpPr>
        <p:spPr>
          <a:xfrm>
            <a:off x="4976031" y="963877"/>
            <a:ext cx="6377769" cy="4930246"/>
          </a:xfrm>
        </p:spPr>
        <p:txBody>
          <a:bodyPr anchor="ctr">
            <a:normAutofit/>
          </a:bodyPr>
          <a:lstStyle/>
          <a:p>
            <a:r>
              <a:rPr lang="en-US" sz="2200" dirty="0"/>
              <a:t>Scientific research does not aim to “prove” anything absolutely. </a:t>
            </a:r>
          </a:p>
          <a:p>
            <a:pPr lvl="1"/>
            <a:r>
              <a:rPr lang="en-US" sz="2200" dirty="0"/>
              <a:t>For example, we cannot prove or accurately measure how many tons of topsoil are eroded away each year. However, we can use tools, gather data, and apply statistics to get a logical estimate. </a:t>
            </a:r>
          </a:p>
          <a:p>
            <a:pPr lvl="1"/>
            <a:endParaRPr lang="en-US" sz="2200" dirty="0"/>
          </a:p>
          <a:p>
            <a:r>
              <a:rPr lang="en-US" sz="2400" b="1" u="sng" dirty="0"/>
              <a:t>___________________</a:t>
            </a:r>
            <a:r>
              <a:rPr lang="en-US" sz="2200" b="1" u="sng" dirty="0"/>
              <a:t> </a:t>
            </a:r>
            <a:r>
              <a:rPr lang="en-US" sz="2200" dirty="0"/>
              <a:t>are humans. Humans are not free of bias about their own results and hypotheses though good scientists recognize their biases and try to avoid them.</a:t>
            </a:r>
          </a:p>
          <a:p>
            <a:r>
              <a:rPr lang="en-US" sz="2200" dirty="0"/>
              <a:t>Our data is only as good as the </a:t>
            </a:r>
            <a:r>
              <a:rPr lang="en-US" sz="2400" b="1" u="sng" dirty="0"/>
              <a:t>___________________</a:t>
            </a:r>
            <a:r>
              <a:rPr lang="en-US" sz="2200" dirty="0"/>
              <a:t> we use to measure. </a:t>
            </a:r>
          </a:p>
          <a:p>
            <a:pPr lvl="1"/>
            <a:endParaRPr lang="en-US" sz="2200" dirty="0"/>
          </a:p>
          <a:p>
            <a:endParaRPr lang="en-US" sz="2200" dirty="0"/>
          </a:p>
        </p:txBody>
      </p:sp>
    </p:spTree>
    <p:extLst>
      <p:ext uri="{BB962C8B-B14F-4D97-AF65-F5344CB8AC3E}">
        <p14:creationId xmlns:p14="http://schemas.microsoft.com/office/powerpoint/2010/main" val="4106942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5434194B-EB56-4062-98C6-CB72F287E3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0022124"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a:extLst>
              <a:ext uri="{FF2B5EF4-FFF2-40B4-BE49-F238E27FC236}">
                <a16:creationId xmlns:a16="http://schemas.microsoft.com/office/drawing/2014/main" id="{B3746DB1-35A8-422F-9955-4F8E75DBB07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7E71B93-3A39-4E36-BC2A-D4D10E93DC43}"/>
              </a:ext>
            </a:extLst>
          </p:cNvPr>
          <p:cNvSpPr>
            <a:spLocks noGrp="1"/>
          </p:cNvSpPr>
          <p:nvPr>
            <p:ph type="title"/>
          </p:nvPr>
        </p:nvSpPr>
        <p:spPr>
          <a:xfrm>
            <a:off x="5445299" y="4592325"/>
            <a:ext cx="5946579" cy="1514185"/>
          </a:xfrm>
        </p:spPr>
        <p:txBody>
          <a:bodyPr vert="horz" lIns="91440" tIns="45720" rIns="91440" bIns="45720" rtlCol="0" anchor="t">
            <a:normAutofit/>
          </a:bodyPr>
          <a:lstStyle/>
          <a:p>
            <a:pPr algn="r"/>
            <a:r>
              <a:rPr lang="en-US" sz="4000" dirty="0">
                <a:solidFill>
                  <a:srgbClr val="000000"/>
                </a:solidFill>
              </a:rPr>
              <a:t>Bell Ringer: Where does a tree get its mass from? </a:t>
            </a:r>
          </a:p>
        </p:txBody>
      </p:sp>
      <p:sp>
        <p:nvSpPr>
          <p:cNvPr id="38" name="Freeform 57">
            <a:extLst>
              <a:ext uri="{FF2B5EF4-FFF2-40B4-BE49-F238E27FC236}">
                <a16:creationId xmlns:a16="http://schemas.microsoft.com/office/drawing/2014/main" id="{B817D9AD-5E85-4E85-AC3E-43E24FA91A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580219"/>
            <a:ext cx="4383459" cy="5287256"/>
          </a:xfrm>
          <a:custGeom>
            <a:avLst/>
            <a:gdLst>
              <a:gd name="connsiteX0" fmla="*/ 1504462 w 4383459"/>
              <a:gd name="connsiteY0" fmla="*/ 0 h 5287256"/>
              <a:gd name="connsiteX1" fmla="*/ 4383459 w 4383459"/>
              <a:gd name="connsiteY1" fmla="*/ 2878997 h 5287256"/>
              <a:gd name="connsiteX2" fmla="*/ 3114137 w 4383459"/>
              <a:gd name="connsiteY2" fmla="*/ 5266307 h 5287256"/>
              <a:gd name="connsiteX3" fmla="*/ 3079653 w 4383459"/>
              <a:gd name="connsiteY3" fmla="*/ 5287256 h 5287256"/>
              <a:gd name="connsiteX4" fmla="*/ 0 w 4383459"/>
              <a:gd name="connsiteY4" fmla="*/ 5287256 h 5287256"/>
              <a:gd name="connsiteX5" fmla="*/ 0 w 4383459"/>
              <a:gd name="connsiteY5" fmla="*/ 427769 h 5287256"/>
              <a:gd name="connsiteX6" fmla="*/ 132161 w 4383459"/>
              <a:gd name="connsiteY6" fmla="*/ 347480 h 5287256"/>
              <a:gd name="connsiteX7" fmla="*/ 1504462 w 4383459"/>
              <a:gd name="connsiteY7" fmla="*/ 0 h 5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83459" h="5287256">
                <a:moveTo>
                  <a:pt x="1504462" y="0"/>
                </a:moveTo>
                <a:cubicBezTo>
                  <a:pt x="3094488" y="0"/>
                  <a:pt x="4383459" y="1288971"/>
                  <a:pt x="4383459" y="2878997"/>
                </a:cubicBezTo>
                <a:cubicBezTo>
                  <a:pt x="4383459" y="3872763"/>
                  <a:pt x="3879955" y="4748930"/>
                  <a:pt x="3114137" y="5266307"/>
                </a:cubicBezTo>
                <a:lnTo>
                  <a:pt x="3079653" y="5287256"/>
                </a:lnTo>
                <a:lnTo>
                  <a:pt x="0" y="5287256"/>
                </a:lnTo>
                <a:lnTo>
                  <a:pt x="0" y="427769"/>
                </a:lnTo>
                <a:lnTo>
                  <a:pt x="132161" y="347480"/>
                </a:lnTo>
                <a:cubicBezTo>
                  <a:pt x="540096" y="125876"/>
                  <a:pt x="1007579" y="0"/>
                  <a:pt x="1504462"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Freeform: Shape 39">
            <a:extLst>
              <a:ext uri="{FF2B5EF4-FFF2-40B4-BE49-F238E27FC236}">
                <a16:creationId xmlns:a16="http://schemas.microsoft.com/office/drawing/2014/main" id="{F0810290-E788-4DE3-B716-DBE58CC6A8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2946" y="0"/>
            <a:ext cx="4185112" cy="3170097"/>
          </a:xfrm>
          <a:custGeom>
            <a:avLst/>
            <a:gdLst>
              <a:gd name="connsiteX0" fmla="*/ 301225 w 4185112"/>
              <a:gd name="connsiteY0" fmla="*/ 0 h 3170097"/>
              <a:gd name="connsiteX1" fmla="*/ 3883887 w 4185112"/>
              <a:gd name="connsiteY1" fmla="*/ 0 h 3170097"/>
              <a:gd name="connsiteX2" fmla="*/ 3932552 w 4185112"/>
              <a:gd name="connsiteY2" fmla="*/ 80105 h 3170097"/>
              <a:gd name="connsiteX3" fmla="*/ 4185112 w 4185112"/>
              <a:gd name="connsiteY3" fmla="*/ 1077541 h 3170097"/>
              <a:gd name="connsiteX4" fmla="*/ 2092556 w 4185112"/>
              <a:gd name="connsiteY4" fmla="*/ 3170097 h 3170097"/>
              <a:gd name="connsiteX5" fmla="*/ 0 w 4185112"/>
              <a:gd name="connsiteY5" fmla="*/ 1077541 h 3170097"/>
              <a:gd name="connsiteX6" fmla="*/ 252561 w 4185112"/>
              <a:gd name="connsiteY6" fmla="*/ 80105 h 317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5112" h="3170097">
                <a:moveTo>
                  <a:pt x="301225" y="0"/>
                </a:moveTo>
                <a:lnTo>
                  <a:pt x="3883887" y="0"/>
                </a:lnTo>
                <a:lnTo>
                  <a:pt x="3932552" y="80105"/>
                </a:lnTo>
                <a:cubicBezTo>
                  <a:pt x="4093621" y="376606"/>
                  <a:pt x="4185112" y="716389"/>
                  <a:pt x="4185112" y="1077541"/>
                </a:cubicBezTo>
                <a:cubicBezTo>
                  <a:pt x="4185112" y="2233228"/>
                  <a:pt x="3248243" y="3170097"/>
                  <a:pt x="2092556" y="3170097"/>
                </a:cubicBezTo>
                <a:cubicBezTo>
                  <a:pt x="936869" y="3170097"/>
                  <a:pt x="0" y="2233228"/>
                  <a:pt x="0" y="1077541"/>
                </a:cubicBezTo>
                <a:cubicBezTo>
                  <a:pt x="0" y="716389"/>
                  <a:pt x="91491" y="376606"/>
                  <a:pt x="252561" y="80105"/>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Graphic 4" descr="Tree With Roots">
            <a:extLst>
              <a:ext uri="{FF2B5EF4-FFF2-40B4-BE49-F238E27FC236}">
                <a16:creationId xmlns:a16="http://schemas.microsoft.com/office/drawing/2014/main" id="{891D9107-2862-4C15-947C-70BEE73B53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62290" y="228600"/>
            <a:ext cx="2066859" cy="2066859"/>
          </a:xfrm>
          <a:prstGeom prst="rect">
            <a:avLst/>
          </a:prstGeom>
        </p:spPr>
      </p:pic>
      <p:pic>
        <p:nvPicPr>
          <p:cNvPr id="7" name="Graphic 6" descr="Ringer">
            <a:extLst>
              <a:ext uri="{FF2B5EF4-FFF2-40B4-BE49-F238E27FC236}">
                <a16:creationId xmlns:a16="http://schemas.microsoft.com/office/drawing/2014/main" id="{C4F823D8-13F3-4671-9CC3-DF2D7ED0E4C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3181" y="2839031"/>
            <a:ext cx="3163437" cy="3163437"/>
          </a:xfrm>
          <a:prstGeom prst="rect">
            <a:avLst/>
          </a:prstGeom>
        </p:spPr>
      </p:pic>
    </p:spTree>
    <p:extLst>
      <p:ext uri="{BB962C8B-B14F-4D97-AF65-F5344CB8AC3E}">
        <p14:creationId xmlns:p14="http://schemas.microsoft.com/office/powerpoint/2010/main" val="782322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9">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E9168CD-9886-4801-91FC-1AB6A1BC58AD}"/>
              </a:ext>
            </a:extLst>
          </p:cNvPr>
          <p:cNvSpPr>
            <a:spLocks noGrp="1"/>
          </p:cNvSpPr>
          <p:nvPr>
            <p:ph type="title"/>
          </p:nvPr>
        </p:nvSpPr>
        <p:spPr>
          <a:xfrm>
            <a:off x="643467" y="640080"/>
            <a:ext cx="3096427" cy="5613236"/>
          </a:xfrm>
        </p:spPr>
        <p:txBody>
          <a:bodyPr anchor="ctr">
            <a:normAutofit/>
          </a:bodyPr>
          <a:lstStyle/>
          <a:p>
            <a:r>
              <a:rPr lang="en-US">
                <a:solidFill>
                  <a:srgbClr val="FFFFFF"/>
                </a:solidFill>
              </a:rPr>
              <a:t>What is matter?</a:t>
            </a:r>
          </a:p>
        </p:txBody>
      </p:sp>
      <p:sp>
        <p:nvSpPr>
          <p:cNvPr id="3" name="Content Placeholder 2">
            <a:extLst>
              <a:ext uri="{FF2B5EF4-FFF2-40B4-BE49-F238E27FC236}">
                <a16:creationId xmlns:a16="http://schemas.microsoft.com/office/drawing/2014/main" id="{384DE5A9-EE32-4A52-9E47-30F9778731CB}"/>
              </a:ext>
            </a:extLst>
          </p:cNvPr>
          <p:cNvSpPr>
            <a:spLocks noGrp="1"/>
          </p:cNvSpPr>
          <p:nvPr>
            <p:ph idx="1"/>
          </p:nvPr>
        </p:nvSpPr>
        <p:spPr>
          <a:xfrm>
            <a:off x="4393362" y="286334"/>
            <a:ext cx="7155171" cy="3124968"/>
          </a:xfrm>
        </p:spPr>
        <p:txBody>
          <a:bodyPr anchor="ctr">
            <a:noAutofit/>
          </a:bodyPr>
          <a:lstStyle/>
          <a:p>
            <a:r>
              <a:rPr lang="en-US" sz="2400" dirty="0"/>
              <a:t>In order to understand many aspects of environmental science we must understand the basics of chemistry and energy. </a:t>
            </a:r>
          </a:p>
          <a:p>
            <a:endParaRPr lang="en-US" sz="2400" dirty="0"/>
          </a:p>
          <a:p>
            <a:r>
              <a:rPr lang="en-US" sz="2400" b="1" u="sng" dirty="0"/>
              <a:t>___________________</a:t>
            </a:r>
            <a:r>
              <a:rPr lang="en-US" sz="2400" dirty="0"/>
              <a:t> is anything that has mass and takes up space. It can be in three common states –solid, liquid, or gas.</a:t>
            </a:r>
          </a:p>
          <a:p>
            <a:endParaRPr lang="en-US" sz="2400" dirty="0"/>
          </a:p>
          <a:p>
            <a:r>
              <a:rPr lang="en-US" sz="2400" dirty="0"/>
              <a:t>Matter can be an </a:t>
            </a:r>
            <a:r>
              <a:rPr lang="en-US" sz="2400" b="1" dirty="0"/>
              <a:t>element</a:t>
            </a:r>
            <a:r>
              <a:rPr lang="en-US" sz="2400" dirty="0"/>
              <a:t>, or it can be a</a:t>
            </a:r>
            <a:r>
              <a:rPr lang="en-US" sz="2400" b="1" dirty="0"/>
              <a:t> compound</a:t>
            </a:r>
            <a:r>
              <a:rPr lang="en-US" sz="2400" dirty="0"/>
              <a:t>. </a:t>
            </a:r>
          </a:p>
        </p:txBody>
      </p:sp>
      <p:pic>
        <p:nvPicPr>
          <p:cNvPr id="5" name="Picture 4" descr="A picture containing glass, container, mug, cup&#10;&#10;Description automatically generated">
            <a:extLst>
              <a:ext uri="{FF2B5EF4-FFF2-40B4-BE49-F238E27FC236}">
                <a16:creationId xmlns:a16="http://schemas.microsoft.com/office/drawing/2014/main" id="{0BA97BA0-1529-4840-B854-02D1210F23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6700" y="3903898"/>
            <a:ext cx="5350733" cy="2488335"/>
          </a:xfrm>
          <a:prstGeom prst="rect">
            <a:avLst/>
          </a:prstGeom>
        </p:spPr>
      </p:pic>
    </p:spTree>
    <p:extLst>
      <p:ext uri="{BB962C8B-B14F-4D97-AF65-F5344CB8AC3E}">
        <p14:creationId xmlns:p14="http://schemas.microsoft.com/office/powerpoint/2010/main" val="2392632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EAE43-2BAE-4E19-81E4-0795FB7E27B1}"/>
              </a:ext>
            </a:extLst>
          </p:cNvPr>
          <p:cNvSpPr>
            <a:spLocks noGrp="1"/>
          </p:cNvSpPr>
          <p:nvPr>
            <p:ph type="title"/>
          </p:nvPr>
        </p:nvSpPr>
        <p:spPr>
          <a:xfrm>
            <a:off x="648929" y="629266"/>
            <a:ext cx="5127031" cy="1676603"/>
          </a:xfrm>
        </p:spPr>
        <p:txBody>
          <a:bodyPr>
            <a:normAutofit/>
          </a:bodyPr>
          <a:lstStyle/>
          <a:p>
            <a:r>
              <a:rPr lang="en-US" dirty="0"/>
              <a:t>Element vs Compound </a:t>
            </a:r>
          </a:p>
        </p:txBody>
      </p:sp>
      <p:sp>
        <p:nvSpPr>
          <p:cNvPr id="3" name="Content Placeholder 2">
            <a:extLst>
              <a:ext uri="{FF2B5EF4-FFF2-40B4-BE49-F238E27FC236}">
                <a16:creationId xmlns:a16="http://schemas.microsoft.com/office/drawing/2014/main" id="{A5453152-5EA8-46D5-BD7D-D398802E4EF9}"/>
              </a:ext>
            </a:extLst>
          </p:cNvPr>
          <p:cNvSpPr>
            <a:spLocks noGrp="1"/>
          </p:cNvSpPr>
          <p:nvPr>
            <p:ph idx="1"/>
          </p:nvPr>
        </p:nvSpPr>
        <p:spPr>
          <a:xfrm>
            <a:off x="648929" y="2032000"/>
            <a:ext cx="5127029" cy="4588933"/>
          </a:xfrm>
        </p:spPr>
        <p:txBody>
          <a:bodyPr>
            <a:normAutofit fontScale="92500" lnSpcReduction="20000"/>
          </a:bodyPr>
          <a:lstStyle/>
          <a:p>
            <a:r>
              <a:rPr lang="en-US" dirty="0"/>
              <a:t>An</a:t>
            </a:r>
            <a:r>
              <a:rPr lang="en-US" b="1" u="sng" dirty="0"/>
              <a:t> ___________________ </a:t>
            </a:r>
            <a:r>
              <a:rPr lang="en-US" dirty="0"/>
              <a:t>is a type of matter with a unique set of properties that cannot be broken down into simpler substances by chemical means.</a:t>
            </a:r>
          </a:p>
          <a:p>
            <a:pPr lvl="1"/>
            <a:r>
              <a:rPr lang="en-US" sz="2800" dirty="0"/>
              <a:t>Example- C (Carbon), Ca (calcium), O (oxygen)</a:t>
            </a:r>
          </a:p>
          <a:p>
            <a:endParaRPr lang="en-US" dirty="0"/>
          </a:p>
          <a:p>
            <a:r>
              <a:rPr lang="en-US" b="1" u="sng" dirty="0"/>
              <a:t>___________________</a:t>
            </a:r>
            <a:r>
              <a:rPr lang="en-US" dirty="0"/>
              <a:t> - A compound is two or more different elements held together in fixed proportions. </a:t>
            </a:r>
          </a:p>
          <a:p>
            <a:pPr lvl="1"/>
            <a:r>
              <a:rPr lang="en-US" sz="2800" dirty="0"/>
              <a:t>Example: Water (H</a:t>
            </a:r>
            <a:r>
              <a:rPr lang="en-US" sz="2800" baseline="-25000" dirty="0"/>
              <a:t>2</a:t>
            </a:r>
            <a:r>
              <a:rPr lang="en-US" sz="2800" dirty="0"/>
              <a:t>0), Glucose (C</a:t>
            </a:r>
            <a:r>
              <a:rPr lang="en-US" sz="2800" baseline="-25000" dirty="0"/>
              <a:t>6</a:t>
            </a:r>
            <a:r>
              <a:rPr lang="en-US" sz="2800" dirty="0"/>
              <a:t>H</a:t>
            </a:r>
            <a:r>
              <a:rPr lang="en-US" sz="2800" baseline="-25000" dirty="0"/>
              <a:t>12</a:t>
            </a:r>
            <a:r>
              <a:rPr lang="en-US" sz="2800" dirty="0"/>
              <a:t>O</a:t>
            </a:r>
            <a:r>
              <a:rPr lang="en-US" sz="2800" baseline="-25000" dirty="0"/>
              <a:t>6</a:t>
            </a:r>
            <a:r>
              <a:rPr lang="en-US" sz="2800" dirty="0"/>
              <a:t>)</a:t>
            </a:r>
          </a:p>
          <a:p>
            <a:pPr lvl="1"/>
            <a:endParaRPr lang="en-US" sz="2000" baseline="-25000" dirty="0"/>
          </a:p>
          <a:p>
            <a:endParaRPr lang="en-US" sz="2000" baseline="-25000" dirty="0"/>
          </a:p>
        </p:txBody>
      </p:sp>
      <p:pic>
        <p:nvPicPr>
          <p:cNvPr id="5" name="Picture 4" descr="element vs compound">
            <a:extLst>
              <a:ext uri="{FF2B5EF4-FFF2-40B4-BE49-F238E27FC236}">
                <a16:creationId xmlns:a16="http://schemas.microsoft.com/office/drawing/2014/main" id="{EE118C3D-7C7F-499A-A467-86196CAB09B3}"/>
              </a:ext>
            </a:extLst>
          </p:cNvPr>
          <p:cNvPicPr>
            <a:picLocks noChangeAspect="1"/>
          </p:cNvPicPr>
          <p:nvPr/>
        </p:nvPicPr>
        <p:blipFill rotWithShape="1">
          <a:blip r:embed="rId2">
            <a:extLst>
              <a:ext uri="{28A0092B-C50C-407E-A947-70E740481C1C}">
                <a14:useLocalDpi xmlns:a14="http://schemas.microsoft.com/office/drawing/2010/main" val="0"/>
              </a:ext>
            </a:extLst>
          </a:blip>
          <a:srcRect t="288" r="-2" b="1669"/>
          <a:stretch/>
        </p:blipFill>
        <p:spPr>
          <a:xfrm>
            <a:off x="6090613" y="640082"/>
            <a:ext cx="5461724" cy="5577837"/>
          </a:xfrm>
          <a:prstGeom prst="rect">
            <a:avLst/>
          </a:prstGeom>
          <a:effectLst/>
        </p:spPr>
      </p:pic>
    </p:spTree>
    <p:extLst>
      <p:ext uri="{BB962C8B-B14F-4D97-AF65-F5344CB8AC3E}">
        <p14:creationId xmlns:p14="http://schemas.microsoft.com/office/powerpoint/2010/main" val="871681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8038E-1B3A-4A37-B894-21A0F3A671B7}"/>
              </a:ext>
            </a:extLst>
          </p:cNvPr>
          <p:cNvSpPr>
            <a:spLocks noGrp="1"/>
          </p:cNvSpPr>
          <p:nvPr>
            <p:ph type="title"/>
          </p:nvPr>
        </p:nvSpPr>
        <p:spPr>
          <a:xfrm>
            <a:off x="1136428" y="627564"/>
            <a:ext cx="7474172" cy="1325563"/>
          </a:xfrm>
        </p:spPr>
        <p:txBody>
          <a:bodyPr>
            <a:normAutofit/>
          </a:bodyPr>
          <a:lstStyle/>
          <a:p>
            <a:r>
              <a:rPr lang="en-US" dirty="0"/>
              <a:t>Atoms</a:t>
            </a:r>
          </a:p>
        </p:txBody>
      </p:sp>
      <p:sp>
        <p:nvSpPr>
          <p:cNvPr id="3" name="Content Placeholder 2">
            <a:extLst>
              <a:ext uri="{FF2B5EF4-FFF2-40B4-BE49-F238E27FC236}">
                <a16:creationId xmlns:a16="http://schemas.microsoft.com/office/drawing/2014/main" id="{2696CA36-7969-4D42-9DD8-0E3895EB2EE8}"/>
              </a:ext>
            </a:extLst>
          </p:cNvPr>
          <p:cNvSpPr>
            <a:spLocks noGrp="1"/>
          </p:cNvSpPr>
          <p:nvPr>
            <p:ph idx="1"/>
          </p:nvPr>
        </p:nvSpPr>
        <p:spPr>
          <a:xfrm>
            <a:off x="423333" y="1727201"/>
            <a:ext cx="8805334" cy="4622800"/>
          </a:xfrm>
        </p:spPr>
        <p:txBody>
          <a:bodyPr anchor="ctr">
            <a:normAutofit/>
          </a:bodyPr>
          <a:lstStyle/>
          <a:p>
            <a:pPr marL="0" indent="0">
              <a:buNone/>
            </a:pPr>
            <a:r>
              <a:rPr lang="en-US" sz="2200" dirty="0"/>
              <a:t>An</a:t>
            </a:r>
            <a:r>
              <a:rPr lang="en-US" sz="2400" b="1" u="sng" dirty="0"/>
              <a:t> ___________________</a:t>
            </a:r>
            <a:r>
              <a:rPr lang="en-US" sz="2400" dirty="0"/>
              <a:t> </a:t>
            </a:r>
            <a:r>
              <a:rPr lang="en-US" sz="2200" dirty="0"/>
              <a:t>is the basic building block of matter. </a:t>
            </a:r>
          </a:p>
          <a:p>
            <a:pPr marL="0" indent="0">
              <a:buNone/>
            </a:pPr>
            <a:endParaRPr lang="en-US" sz="2200" dirty="0"/>
          </a:p>
          <a:p>
            <a:pPr marL="0" indent="0">
              <a:buNone/>
            </a:pPr>
            <a:r>
              <a:rPr lang="en-US" sz="2200" dirty="0"/>
              <a:t>Atoms are composed of 3 subatomic particles:</a:t>
            </a:r>
          </a:p>
          <a:p>
            <a:pPr lvl="1"/>
            <a:r>
              <a:rPr lang="en-US" sz="2000" b="1" u="sng" dirty="0"/>
              <a:t>___________________</a:t>
            </a:r>
            <a:r>
              <a:rPr lang="en-US" sz="2000" dirty="0"/>
              <a:t> </a:t>
            </a:r>
            <a:r>
              <a:rPr lang="en-US" sz="2200" dirty="0"/>
              <a:t>-particles with no charge that are located at the center (nucleus) of the atom</a:t>
            </a:r>
          </a:p>
          <a:p>
            <a:pPr lvl="1"/>
            <a:r>
              <a:rPr lang="en-US" sz="2000" b="1" u="sng" dirty="0"/>
              <a:t>___________________</a:t>
            </a:r>
            <a:r>
              <a:rPr lang="en-US" sz="2000" dirty="0"/>
              <a:t> </a:t>
            </a:r>
            <a:r>
              <a:rPr lang="en-US" sz="2200" dirty="0"/>
              <a:t>-particles with a positive (+) charge located in the nucleus of the atom.</a:t>
            </a:r>
          </a:p>
          <a:p>
            <a:pPr lvl="1"/>
            <a:r>
              <a:rPr lang="en-US" sz="2000" b="1" u="sng" dirty="0"/>
              <a:t>___________________</a:t>
            </a:r>
            <a:r>
              <a:rPr lang="en-US" sz="2000" dirty="0"/>
              <a:t> </a:t>
            </a:r>
            <a:r>
              <a:rPr lang="en-US" sz="2200" dirty="0"/>
              <a:t>-smaller particles with a negative (-) charge  in rapid motion outside the nucleus. </a:t>
            </a: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Atom">
            <a:extLst>
              <a:ext uri="{FF2B5EF4-FFF2-40B4-BE49-F238E27FC236}">
                <a16:creationId xmlns:a16="http://schemas.microsoft.com/office/drawing/2014/main" id="{8C7E5B94-0C99-4F9A-BBC3-E8EF5BE1E20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474516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818FC-4187-46E5-A360-8256FB428D87}"/>
              </a:ext>
            </a:extLst>
          </p:cNvPr>
          <p:cNvSpPr>
            <a:spLocks noGrp="1"/>
          </p:cNvSpPr>
          <p:nvPr>
            <p:ph type="title"/>
          </p:nvPr>
        </p:nvSpPr>
        <p:spPr/>
        <p:txBody>
          <a:bodyPr/>
          <a:lstStyle/>
          <a:p>
            <a:r>
              <a:rPr lang="en-US" dirty="0"/>
              <a:t>Molecules</a:t>
            </a:r>
          </a:p>
        </p:txBody>
      </p:sp>
      <p:sp>
        <p:nvSpPr>
          <p:cNvPr id="3" name="Content Placeholder 2">
            <a:extLst>
              <a:ext uri="{FF2B5EF4-FFF2-40B4-BE49-F238E27FC236}">
                <a16:creationId xmlns:a16="http://schemas.microsoft.com/office/drawing/2014/main" id="{F66C8528-BCAB-4BB3-9DAE-9514AF7EE96C}"/>
              </a:ext>
            </a:extLst>
          </p:cNvPr>
          <p:cNvSpPr>
            <a:spLocks noGrp="1"/>
          </p:cNvSpPr>
          <p:nvPr>
            <p:ph idx="1"/>
          </p:nvPr>
        </p:nvSpPr>
        <p:spPr/>
        <p:txBody>
          <a:bodyPr/>
          <a:lstStyle/>
          <a:p>
            <a:r>
              <a:rPr lang="en-US" b="1" u="sng" dirty="0"/>
              <a:t>___________________</a:t>
            </a:r>
            <a:r>
              <a:rPr lang="en-US" dirty="0"/>
              <a:t> are combinations of two or more atoms of the same or different elements.</a:t>
            </a:r>
          </a:p>
          <a:p>
            <a:pPr lvl="1"/>
            <a:r>
              <a:rPr lang="en-US" dirty="0"/>
              <a:t>Example: Water (H</a:t>
            </a:r>
            <a:r>
              <a:rPr lang="en-US" baseline="-25000" dirty="0"/>
              <a:t>2</a:t>
            </a:r>
            <a:r>
              <a:rPr lang="en-US" dirty="0"/>
              <a:t>0), Glucose (C</a:t>
            </a:r>
            <a:r>
              <a:rPr lang="en-US" baseline="-25000" dirty="0"/>
              <a:t>6</a:t>
            </a:r>
            <a:r>
              <a:rPr lang="en-US" dirty="0"/>
              <a:t>H</a:t>
            </a:r>
            <a:r>
              <a:rPr lang="en-US" baseline="-25000" dirty="0"/>
              <a:t>12</a:t>
            </a:r>
            <a:r>
              <a:rPr lang="en-US" dirty="0"/>
              <a:t>O</a:t>
            </a:r>
            <a:r>
              <a:rPr lang="en-US" baseline="-25000" dirty="0"/>
              <a:t>6</a:t>
            </a:r>
            <a:r>
              <a:rPr lang="en-US" dirty="0"/>
              <a:t>) </a:t>
            </a:r>
            <a:r>
              <a:rPr lang="en-US" dirty="0">
                <a:sym typeface="Wingdings" panose="05000000000000000000" pitchFamily="2" charset="2"/>
              </a:rPr>
              <a:t> you may have noticed these are also examples of compounds</a:t>
            </a:r>
          </a:p>
          <a:p>
            <a:pPr lvl="1"/>
            <a:r>
              <a:rPr lang="en-US" dirty="0">
                <a:sym typeface="Wingdings" panose="05000000000000000000" pitchFamily="2" charset="2"/>
              </a:rPr>
              <a:t>Example: Oxygen (O</a:t>
            </a:r>
            <a:r>
              <a:rPr lang="en-US" baseline="-25000" dirty="0">
                <a:sym typeface="Wingdings" panose="05000000000000000000" pitchFamily="2" charset="2"/>
              </a:rPr>
              <a:t>2</a:t>
            </a:r>
            <a:r>
              <a:rPr lang="en-US" dirty="0">
                <a:sym typeface="Wingdings" panose="05000000000000000000" pitchFamily="2" charset="2"/>
              </a:rPr>
              <a:t>)  Oxygen is a molecule but not a compound. </a:t>
            </a:r>
          </a:p>
          <a:p>
            <a:pPr lvl="1"/>
            <a:endParaRPr lang="en-US" dirty="0">
              <a:sym typeface="Wingdings" panose="05000000000000000000" pitchFamily="2" charset="2"/>
            </a:endParaRPr>
          </a:p>
          <a:p>
            <a:r>
              <a:rPr lang="en-US" b="1" u="sng" dirty="0"/>
              <a:t>___________________</a:t>
            </a:r>
            <a:r>
              <a:rPr lang="en-US" dirty="0">
                <a:sym typeface="Wingdings" panose="05000000000000000000" pitchFamily="2" charset="2"/>
              </a:rPr>
              <a:t> are atoms or groups of atoms with a charge (+ or-)</a:t>
            </a:r>
          </a:p>
          <a:p>
            <a:pPr lvl="1"/>
            <a:r>
              <a:rPr lang="en-US" dirty="0">
                <a:sym typeface="Wingdings" panose="05000000000000000000" pitchFamily="2" charset="2"/>
              </a:rPr>
              <a:t>Example- Na</a:t>
            </a:r>
            <a:r>
              <a:rPr lang="en-US" baseline="30000" dirty="0">
                <a:sym typeface="Wingdings" panose="05000000000000000000" pitchFamily="2" charset="2"/>
              </a:rPr>
              <a:t>+</a:t>
            </a:r>
            <a:r>
              <a:rPr lang="en-US" dirty="0">
                <a:sym typeface="Wingdings" panose="05000000000000000000" pitchFamily="2" charset="2"/>
              </a:rPr>
              <a:t>, Cl</a:t>
            </a:r>
            <a:r>
              <a:rPr lang="en-US" baseline="30000" dirty="0">
                <a:sym typeface="Wingdings" panose="05000000000000000000" pitchFamily="2" charset="2"/>
              </a:rPr>
              <a:t>-</a:t>
            </a:r>
            <a:endParaRPr lang="en-US" baseline="30000" dirty="0"/>
          </a:p>
          <a:p>
            <a:pPr lvl="1"/>
            <a:endParaRPr lang="en-US" dirty="0"/>
          </a:p>
        </p:txBody>
      </p:sp>
      <p:pic>
        <p:nvPicPr>
          <p:cNvPr id="5" name="Picture 4" descr="A picture containing drawing, clock&#10;&#10;Description automatically generated">
            <a:extLst>
              <a:ext uri="{FF2B5EF4-FFF2-40B4-BE49-F238E27FC236}">
                <a16:creationId xmlns:a16="http://schemas.microsoft.com/office/drawing/2014/main" id="{49C17616-DF97-4B58-9F7C-EAA7C269BB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7142" y="5060422"/>
            <a:ext cx="2762250" cy="1657350"/>
          </a:xfrm>
          <a:prstGeom prst="rect">
            <a:avLst/>
          </a:prstGeom>
        </p:spPr>
      </p:pic>
    </p:spTree>
    <p:extLst>
      <p:ext uri="{BB962C8B-B14F-4D97-AF65-F5344CB8AC3E}">
        <p14:creationId xmlns:p14="http://schemas.microsoft.com/office/powerpoint/2010/main" val="25647812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62007A-F94E-492C-9B0E-1FA076D37F24}"/>
              </a:ext>
            </a:extLst>
          </p:cNvPr>
          <p:cNvSpPr>
            <a:spLocks noGrp="1"/>
          </p:cNvSpPr>
          <p:nvPr>
            <p:ph type="title"/>
          </p:nvPr>
        </p:nvSpPr>
        <p:spPr>
          <a:xfrm>
            <a:off x="643467" y="321734"/>
            <a:ext cx="6901193" cy="1135737"/>
          </a:xfrm>
        </p:spPr>
        <p:txBody>
          <a:bodyPr>
            <a:normAutofit/>
          </a:bodyPr>
          <a:lstStyle/>
          <a:p>
            <a:r>
              <a:rPr lang="en-US" sz="3600"/>
              <a:t>pH</a:t>
            </a:r>
          </a:p>
        </p:txBody>
      </p:sp>
      <p:sp>
        <p:nvSpPr>
          <p:cNvPr id="3" name="Content Placeholder 2">
            <a:extLst>
              <a:ext uri="{FF2B5EF4-FFF2-40B4-BE49-F238E27FC236}">
                <a16:creationId xmlns:a16="http://schemas.microsoft.com/office/drawing/2014/main" id="{83649065-6647-4291-BE12-94E1182CFAEE}"/>
              </a:ext>
            </a:extLst>
          </p:cNvPr>
          <p:cNvSpPr>
            <a:spLocks noGrp="1"/>
          </p:cNvSpPr>
          <p:nvPr>
            <p:ph idx="1"/>
          </p:nvPr>
        </p:nvSpPr>
        <p:spPr>
          <a:xfrm>
            <a:off x="643468" y="1097280"/>
            <a:ext cx="6901194" cy="5079683"/>
          </a:xfrm>
        </p:spPr>
        <p:txBody>
          <a:bodyPr>
            <a:normAutofit/>
          </a:bodyPr>
          <a:lstStyle/>
          <a:p>
            <a:pPr marL="0" indent="0">
              <a:buNone/>
            </a:pPr>
            <a:r>
              <a:rPr lang="en-US" b="1" u="sng" dirty="0"/>
              <a:t>_______</a:t>
            </a:r>
            <a:r>
              <a:rPr lang="en-US" dirty="0"/>
              <a:t> is how acidic or basic something is based on how many ions of hydrogen (H</a:t>
            </a:r>
            <a:r>
              <a:rPr lang="en-US" baseline="30000" dirty="0"/>
              <a:t>+</a:t>
            </a:r>
            <a:r>
              <a:rPr lang="en-US" dirty="0"/>
              <a:t>) or </a:t>
            </a:r>
            <a:r>
              <a:rPr lang="en-US" b="1" u="sng" dirty="0"/>
              <a:t>___________________ </a:t>
            </a:r>
            <a:r>
              <a:rPr lang="en-US" dirty="0"/>
              <a:t>(OH</a:t>
            </a:r>
            <a:r>
              <a:rPr lang="en-US" baseline="30000" dirty="0"/>
              <a:t>-</a:t>
            </a:r>
            <a:r>
              <a:rPr lang="en-US" dirty="0"/>
              <a:t>) are present.</a:t>
            </a:r>
          </a:p>
          <a:p>
            <a:pPr marL="0" indent="0">
              <a:buNone/>
            </a:pPr>
            <a:endParaRPr lang="en-US" dirty="0"/>
          </a:p>
          <a:p>
            <a:pPr marL="0" indent="0">
              <a:buNone/>
            </a:pPr>
            <a:r>
              <a:rPr lang="en-US" dirty="0"/>
              <a:t>If a solution has more hydroxide ions (OH</a:t>
            </a:r>
            <a:r>
              <a:rPr lang="en-US" baseline="30000" dirty="0"/>
              <a:t>-</a:t>
            </a:r>
            <a:r>
              <a:rPr lang="en-US" dirty="0"/>
              <a:t>) it is a basic or alkaline solution. (pH greater than 7)</a:t>
            </a:r>
          </a:p>
          <a:p>
            <a:pPr marL="0" indent="0">
              <a:buNone/>
            </a:pPr>
            <a:r>
              <a:rPr lang="en-US" dirty="0"/>
              <a:t>If a solution has more hydrogen ions (H</a:t>
            </a:r>
            <a:r>
              <a:rPr lang="en-US" baseline="30000" dirty="0"/>
              <a:t>+</a:t>
            </a:r>
            <a:r>
              <a:rPr lang="en-US" dirty="0"/>
              <a:t>) it is an acidic solution. (pH less than 7) </a:t>
            </a:r>
          </a:p>
          <a:p>
            <a:pPr marL="0" indent="0">
              <a:buNone/>
            </a:pPr>
            <a:r>
              <a:rPr lang="en-US" dirty="0"/>
              <a:t>If the concentration of the (H</a:t>
            </a:r>
            <a:r>
              <a:rPr lang="en-US" baseline="30000" dirty="0"/>
              <a:t>+</a:t>
            </a:r>
            <a:r>
              <a:rPr lang="en-US" dirty="0"/>
              <a:t>) and (OH</a:t>
            </a:r>
            <a:r>
              <a:rPr lang="en-US" baseline="30000" dirty="0"/>
              <a:t>-</a:t>
            </a:r>
            <a:r>
              <a:rPr lang="en-US" dirty="0"/>
              <a:t>) are equal then the solution is neutral (pH 7)</a:t>
            </a:r>
          </a:p>
        </p:txBody>
      </p:sp>
      <p:sp>
        <p:nvSpPr>
          <p:cNvPr id="12" name="Isosceles Triangle 11">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57B6793B-36C7-441F-A391-EC169CCDA99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19869" y="713127"/>
            <a:ext cx="2875025" cy="5431745"/>
          </a:xfrm>
          <a:prstGeom prst="rect">
            <a:avLst/>
          </a:prstGeom>
        </p:spPr>
      </p:pic>
      <p:grpSp>
        <p:nvGrpSpPr>
          <p:cNvPr id="16" name="Group 15">
            <a:extLst>
              <a:ext uri="{FF2B5EF4-FFF2-40B4-BE49-F238E27FC236}">
                <a16:creationId xmlns:a16="http://schemas.microsoft.com/office/drawing/2014/main" id="{912209CB-3E4C-43AE-B507-08269FAE89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4720" y="0"/>
            <a:ext cx="1097280" cy="1097280"/>
            <a:chOff x="11094720" y="0"/>
            <a:chExt cx="1097280" cy="1097280"/>
          </a:xfrm>
        </p:grpSpPr>
        <p:sp>
          <p:nvSpPr>
            <p:cNvPr id="17" name="Isosceles Triangle 16">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1094720" y="0"/>
              <a:ext cx="1097280" cy="1097280"/>
            </a:xfrm>
            <a:prstGeom prst="triangle">
              <a:avLst>
                <a:gd name="adj" fmla="val 10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7BCB7912-FEA6-4C89-8E9B-D95EF15647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189552" y="127618"/>
              <a:ext cx="457894" cy="45789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4F8B2888-AD9F-40F9-9A0D-15753B23FFAD}"/>
              </a:ext>
            </a:extLst>
          </p:cNvPr>
          <p:cNvSpPr txBox="1"/>
          <p:nvPr/>
        </p:nvSpPr>
        <p:spPr>
          <a:xfrm>
            <a:off x="5547360" y="86347"/>
            <a:ext cx="6096000" cy="369332"/>
          </a:xfrm>
          <a:prstGeom prst="rect">
            <a:avLst/>
          </a:prstGeom>
          <a:noFill/>
        </p:spPr>
        <p:txBody>
          <a:bodyPr wrap="square" rtlCol="0">
            <a:spAutoFit/>
          </a:bodyPr>
          <a:lstStyle/>
          <a:p>
            <a:r>
              <a:rPr lang="en-US" dirty="0"/>
              <a:t>The extra H+ combines with water to create Hydronium H</a:t>
            </a:r>
            <a:r>
              <a:rPr lang="en-US" baseline="-25000" dirty="0"/>
              <a:t>3</a:t>
            </a:r>
            <a:r>
              <a:rPr lang="en-US" dirty="0"/>
              <a:t>O+</a:t>
            </a:r>
          </a:p>
        </p:txBody>
      </p:sp>
      <p:cxnSp>
        <p:nvCxnSpPr>
          <p:cNvPr id="7" name="Straight Arrow Connector 6">
            <a:extLst>
              <a:ext uri="{FF2B5EF4-FFF2-40B4-BE49-F238E27FC236}">
                <a16:creationId xmlns:a16="http://schemas.microsoft.com/office/drawing/2014/main" id="{E4E405A8-F108-43BA-83C1-8B2349ACAD46}"/>
              </a:ext>
            </a:extLst>
          </p:cNvPr>
          <p:cNvCxnSpPr>
            <a:cxnSpLocks/>
          </p:cNvCxnSpPr>
          <p:nvPr/>
        </p:nvCxnSpPr>
        <p:spPr>
          <a:xfrm flipH="1">
            <a:off x="6756400" y="548640"/>
            <a:ext cx="1143860" cy="109389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235291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99A8B4F-0FED-46C0-9186-5A8E116D87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0"/>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DA6861EE-7660-46C9-80BD-173B8F7454B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0F4B856-1D86-4A62-A8CA-147BBAD7A9DC}"/>
              </a:ext>
            </a:extLst>
          </p:cNvPr>
          <p:cNvSpPr>
            <a:spLocks noGrp="1"/>
          </p:cNvSpPr>
          <p:nvPr>
            <p:ph type="title"/>
          </p:nvPr>
        </p:nvSpPr>
        <p:spPr>
          <a:xfrm>
            <a:off x="97032" y="186271"/>
            <a:ext cx="6318649" cy="771845"/>
          </a:xfrm>
        </p:spPr>
        <p:txBody>
          <a:bodyPr>
            <a:normAutofit/>
          </a:bodyPr>
          <a:lstStyle/>
          <a:p>
            <a:r>
              <a:rPr lang="en-US" sz="3600" dirty="0">
                <a:solidFill>
                  <a:srgbClr val="000000"/>
                </a:solidFill>
              </a:rPr>
              <a:t>Molecules of Life</a:t>
            </a:r>
          </a:p>
        </p:txBody>
      </p:sp>
      <p:sp>
        <p:nvSpPr>
          <p:cNvPr id="3" name="Content Placeholder 2">
            <a:extLst>
              <a:ext uri="{FF2B5EF4-FFF2-40B4-BE49-F238E27FC236}">
                <a16:creationId xmlns:a16="http://schemas.microsoft.com/office/drawing/2014/main" id="{CDB69675-76F6-411B-A478-A0F64C1455BF}"/>
              </a:ext>
            </a:extLst>
          </p:cNvPr>
          <p:cNvSpPr>
            <a:spLocks noGrp="1"/>
          </p:cNvSpPr>
          <p:nvPr>
            <p:ph idx="1"/>
          </p:nvPr>
        </p:nvSpPr>
        <p:spPr>
          <a:xfrm>
            <a:off x="237067" y="958116"/>
            <a:ext cx="5551822" cy="5713613"/>
          </a:xfrm>
        </p:spPr>
        <p:txBody>
          <a:bodyPr anchor="ctr">
            <a:noAutofit/>
          </a:bodyPr>
          <a:lstStyle/>
          <a:p>
            <a:r>
              <a:rPr lang="en-US" sz="1800" b="1" u="sng" dirty="0"/>
              <a:t>___________________ </a:t>
            </a:r>
            <a:r>
              <a:rPr lang="en-US" sz="1800" dirty="0">
                <a:solidFill>
                  <a:srgbClr val="000000"/>
                </a:solidFill>
              </a:rPr>
              <a:t>are compounds that contain at least two carbon atoms and one or more other elements. Most chemicals in your body are organic</a:t>
            </a:r>
          </a:p>
          <a:p>
            <a:pPr lvl="1"/>
            <a:r>
              <a:rPr lang="en-US" sz="1800" dirty="0">
                <a:solidFill>
                  <a:srgbClr val="000000"/>
                </a:solidFill>
              </a:rPr>
              <a:t>Example- Glucose (C</a:t>
            </a:r>
            <a:r>
              <a:rPr lang="en-US" sz="1800" baseline="-25000" dirty="0">
                <a:solidFill>
                  <a:srgbClr val="000000"/>
                </a:solidFill>
              </a:rPr>
              <a:t>6</a:t>
            </a:r>
            <a:r>
              <a:rPr lang="en-US" sz="1800" dirty="0">
                <a:solidFill>
                  <a:srgbClr val="000000"/>
                </a:solidFill>
              </a:rPr>
              <a:t>H</a:t>
            </a:r>
            <a:r>
              <a:rPr lang="en-US" sz="1800" baseline="-25000" dirty="0">
                <a:solidFill>
                  <a:srgbClr val="000000"/>
                </a:solidFill>
              </a:rPr>
              <a:t>12</a:t>
            </a:r>
            <a:r>
              <a:rPr lang="en-US" sz="1800" dirty="0">
                <a:solidFill>
                  <a:srgbClr val="000000"/>
                </a:solidFill>
              </a:rPr>
              <a:t>O</a:t>
            </a:r>
            <a:r>
              <a:rPr lang="en-US" sz="1800" baseline="-25000" dirty="0">
                <a:solidFill>
                  <a:srgbClr val="000000"/>
                </a:solidFill>
              </a:rPr>
              <a:t>6</a:t>
            </a:r>
            <a:r>
              <a:rPr lang="en-US" sz="1800" dirty="0">
                <a:solidFill>
                  <a:srgbClr val="000000"/>
                </a:solidFill>
              </a:rPr>
              <a:t>)</a:t>
            </a:r>
          </a:p>
          <a:p>
            <a:pPr lvl="1"/>
            <a:r>
              <a:rPr lang="en-US" sz="1800" dirty="0">
                <a:solidFill>
                  <a:srgbClr val="000000"/>
                </a:solidFill>
              </a:rPr>
              <a:t>Exception- CH</a:t>
            </a:r>
            <a:r>
              <a:rPr lang="en-US" sz="1800" baseline="-25000" dirty="0">
                <a:solidFill>
                  <a:srgbClr val="000000"/>
                </a:solidFill>
              </a:rPr>
              <a:t>4</a:t>
            </a:r>
            <a:endParaRPr lang="en-US" sz="1800" dirty="0">
              <a:solidFill>
                <a:srgbClr val="000000"/>
              </a:solidFill>
            </a:endParaRPr>
          </a:p>
          <a:p>
            <a:pPr marL="0" indent="0">
              <a:buNone/>
            </a:pPr>
            <a:r>
              <a:rPr lang="en-US" sz="1800" dirty="0">
                <a:solidFill>
                  <a:srgbClr val="000000"/>
                </a:solidFill>
              </a:rPr>
              <a:t>The 4 Organic Molecules (Macromolecules)</a:t>
            </a:r>
          </a:p>
          <a:p>
            <a:pPr lvl="2"/>
            <a:r>
              <a:rPr lang="en-US" sz="1800" b="1" u="sng" dirty="0"/>
              <a:t>___________________ </a:t>
            </a:r>
            <a:r>
              <a:rPr lang="en-US" sz="1800" dirty="0">
                <a:solidFill>
                  <a:srgbClr val="000000"/>
                </a:solidFill>
              </a:rPr>
              <a:t>-made of amino acids (Enzymes, muscles)</a:t>
            </a:r>
          </a:p>
          <a:p>
            <a:pPr lvl="2"/>
            <a:r>
              <a:rPr lang="en-US" sz="1800" b="1" u="sng" dirty="0"/>
              <a:t>___________________ </a:t>
            </a:r>
            <a:r>
              <a:rPr lang="en-US" sz="1800" dirty="0">
                <a:solidFill>
                  <a:srgbClr val="000000"/>
                </a:solidFill>
              </a:rPr>
              <a:t>-made of fatty acids. Consists of fats, waxes, and oils.</a:t>
            </a:r>
          </a:p>
          <a:p>
            <a:pPr lvl="2"/>
            <a:r>
              <a:rPr lang="en-US" sz="1800" b="1" u="sng" dirty="0"/>
              <a:t>___________________ </a:t>
            </a:r>
            <a:r>
              <a:rPr lang="en-US" sz="1800" b="1" u="sng" dirty="0">
                <a:solidFill>
                  <a:srgbClr val="000000"/>
                </a:solidFill>
              </a:rPr>
              <a:t>-</a:t>
            </a:r>
            <a:r>
              <a:rPr lang="en-US" sz="1800" dirty="0">
                <a:solidFill>
                  <a:srgbClr val="000000"/>
                </a:solidFill>
              </a:rPr>
              <a:t> made of monosaccharides (single sugars)</a:t>
            </a:r>
          </a:p>
          <a:p>
            <a:pPr lvl="2"/>
            <a:r>
              <a:rPr lang="en-US" sz="1800" b="1" u="sng" dirty="0"/>
              <a:t>___________________ -</a:t>
            </a:r>
            <a:r>
              <a:rPr lang="en-US" sz="1800" dirty="0">
                <a:solidFill>
                  <a:srgbClr val="000000"/>
                </a:solidFill>
              </a:rPr>
              <a:t>made of nucleotides (DNA, RNA)</a:t>
            </a:r>
          </a:p>
          <a:p>
            <a:pPr lvl="2"/>
            <a:endParaRPr lang="en-US" sz="1800" dirty="0">
              <a:solidFill>
                <a:srgbClr val="000000"/>
              </a:solidFill>
            </a:endParaRPr>
          </a:p>
          <a:p>
            <a:pPr marL="914400" lvl="2" indent="0">
              <a:buNone/>
            </a:pPr>
            <a:r>
              <a:rPr lang="en-US" sz="1800" dirty="0">
                <a:solidFill>
                  <a:srgbClr val="000000"/>
                </a:solidFill>
              </a:rPr>
              <a:t>You will learn or did learn about these more in Biology.</a:t>
            </a:r>
          </a:p>
        </p:txBody>
      </p:sp>
      <p:sp>
        <p:nvSpPr>
          <p:cNvPr id="18" name="Oval 17">
            <a:extLst>
              <a:ext uri="{FF2B5EF4-FFF2-40B4-BE49-F238E27FC236}">
                <a16:creationId xmlns:a16="http://schemas.microsoft.com/office/drawing/2014/main" id="{38A69B74-22E3-47CC-823F-18BE7930C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9636" y="2960687"/>
            <a:ext cx="2668748" cy="2668748"/>
          </a:xfrm>
          <a:prstGeom prst="ellipse">
            <a:avLst/>
          </a:pr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71">
            <a:extLst>
              <a:ext uri="{FF2B5EF4-FFF2-40B4-BE49-F238E27FC236}">
                <a16:creationId xmlns:a16="http://schemas.microsoft.com/office/drawing/2014/main" id="{1778637B-5DB8-4A75-B2E6-FC2B1BB9A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014" y="2"/>
            <a:ext cx="4034987" cy="3428147"/>
          </a:xfrm>
          <a:custGeom>
            <a:avLst/>
            <a:gdLst>
              <a:gd name="connsiteX0" fmla="*/ 350825 w 4034987"/>
              <a:gd name="connsiteY0" fmla="*/ 0 h 3428147"/>
              <a:gd name="connsiteX1" fmla="*/ 4034987 w 4034987"/>
              <a:gd name="connsiteY1" fmla="*/ 0 h 3428147"/>
              <a:gd name="connsiteX2" fmla="*/ 4034987 w 4034987"/>
              <a:gd name="connsiteY2" fmla="*/ 2505205 h 3428147"/>
              <a:gd name="connsiteX3" fmla="*/ 3951822 w 4034987"/>
              <a:gd name="connsiteY3" fmla="*/ 2616420 h 3428147"/>
              <a:gd name="connsiteX4" fmla="*/ 2230590 w 4034987"/>
              <a:gd name="connsiteY4" fmla="*/ 3428147 h 3428147"/>
              <a:gd name="connsiteX5" fmla="*/ 0 w 4034987"/>
              <a:gd name="connsiteY5" fmla="*/ 1197557 h 3428147"/>
              <a:gd name="connsiteX6" fmla="*/ 269220 w 4034987"/>
              <a:gd name="connsiteY6" fmla="*/ 134326 h 3428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987" h="3428147">
                <a:moveTo>
                  <a:pt x="350825" y="0"/>
                </a:moveTo>
                <a:lnTo>
                  <a:pt x="4034987" y="0"/>
                </a:lnTo>
                <a:lnTo>
                  <a:pt x="4034987" y="2505205"/>
                </a:lnTo>
                <a:lnTo>
                  <a:pt x="3951822" y="2616420"/>
                </a:lnTo>
                <a:cubicBezTo>
                  <a:pt x="3542699" y="3112162"/>
                  <a:pt x="2923546" y="3428147"/>
                  <a:pt x="2230590" y="3428147"/>
                </a:cubicBezTo>
                <a:cubicBezTo>
                  <a:pt x="998669" y="3428147"/>
                  <a:pt x="0" y="2429478"/>
                  <a:pt x="0" y="1197557"/>
                </a:cubicBezTo>
                <a:cubicBezTo>
                  <a:pt x="0" y="812582"/>
                  <a:pt x="97526" y="450385"/>
                  <a:pt x="269220" y="134326"/>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close up of a logo&#10;&#10;Description automatically generated">
            <a:extLst>
              <a:ext uri="{FF2B5EF4-FFF2-40B4-BE49-F238E27FC236}">
                <a16:creationId xmlns:a16="http://schemas.microsoft.com/office/drawing/2014/main" id="{A051BA95-A0B3-4068-B534-882B4DE0D9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8850" y="3552142"/>
            <a:ext cx="1328164" cy="1458121"/>
          </a:xfrm>
          <a:prstGeom prst="rect">
            <a:avLst/>
          </a:prstGeom>
        </p:spPr>
      </p:pic>
      <p:pic>
        <p:nvPicPr>
          <p:cNvPr id="9" name="Graphic 8">
            <a:extLst>
              <a:ext uri="{FF2B5EF4-FFF2-40B4-BE49-F238E27FC236}">
                <a16:creationId xmlns:a16="http://schemas.microsoft.com/office/drawing/2014/main" id="{74C9EB86-1BFA-45C8-9D06-05CD9586498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64992" y="186271"/>
            <a:ext cx="2417407" cy="2820310"/>
          </a:xfrm>
          <a:prstGeom prst="rect">
            <a:avLst/>
          </a:prstGeom>
        </p:spPr>
      </p:pic>
      <p:sp>
        <p:nvSpPr>
          <p:cNvPr id="22" name="Freeform 75">
            <a:extLst>
              <a:ext uri="{FF2B5EF4-FFF2-40B4-BE49-F238E27FC236}">
                <a16:creationId xmlns:a16="http://schemas.microsoft.com/office/drawing/2014/main" id="{0035A30C-45F3-4EFB-B2E8-6E2A11843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59131" y="4258570"/>
            <a:ext cx="3132869" cy="2599430"/>
          </a:xfrm>
          <a:custGeom>
            <a:avLst/>
            <a:gdLst>
              <a:gd name="connsiteX0" fmla="*/ 1612418 w 3061881"/>
              <a:gd name="connsiteY0" fmla="*/ 0 h 2540529"/>
              <a:gd name="connsiteX1" fmla="*/ 3030226 w 3061881"/>
              <a:gd name="connsiteY1" fmla="*/ 843844 h 2540529"/>
              <a:gd name="connsiteX2" fmla="*/ 3061881 w 3061881"/>
              <a:gd name="connsiteY2" fmla="*/ 909556 h 2540529"/>
              <a:gd name="connsiteX3" fmla="*/ 3061881 w 3061881"/>
              <a:gd name="connsiteY3" fmla="*/ 2315281 h 2540529"/>
              <a:gd name="connsiteX4" fmla="*/ 3030226 w 3061881"/>
              <a:gd name="connsiteY4" fmla="*/ 2380992 h 2540529"/>
              <a:gd name="connsiteX5" fmla="*/ 2949460 w 3061881"/>
              <a:gd name="connsiteY5" fmla="*/ 2513937 h 2540529"/>
              <a:gd name="connsiteX6" fmla="*/ 2929575 w 3061881"/>
              <a:gd name="connsiteY6" fmla="*/ 2540529 h 2540529"/>
              <a:gd name="connsiteX7" fmla="*/ 295261 w 3061881"/>
              <a:gd name="connsiteY7" fmla="*/ 2540529 h 2540529"/>
              <a:gd name="connsiteX8" fmla="*/ 275376 w 3061881"/>
              <a:gd name="connsiteY8" fmla="*/ 2513937 h 2540529"/>
              <a:gd name="connsiteX9" fmla="*/ 0 w 3061881"/>
              <a:gd name="connsiteY9" fmla="*/ 1612418 h 2540529"/>
              <a:gd name="connsiteX10" fmla="*/ 1612418 w 3061881"/>
              <a:gd name="connsiteY10" fmla="*/ 0 h 2540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61881" h="2540529">
                <a:moveTo>
                  <a:pt x="1612418" y="0"/>
                </a:moveTo>
                <a:cubicBezTo>
                  <a:pt x="2224646" y="0"/>
                  <a:pt x="2757180" y="341213"/>
                  <a:pt x="3030226" y="843844"/>
                </a:cubicBezTo>
                <a:lnTo>
                  <a:pt x="3061881" y="909556"/>
                </a:lnTo>
                <a:lnTo>
                  <a:pt x="3061881" y="2315281"/>
                </a:lnTo>
                <a:lnTo>
                  <a:pt x="3030226" y="2380992"/>
                </a:lnTo>
                <a:cubicBezTo>
                  <a:pt x="3005404" y="2426686"/>
                  <a:pt x="2978437" y="2471046"/>
                  <a:pt x="2949460" y="2513937"/>
                </a:cubicBezTo>
                <a:lnTo>
                  <a:pt x="2929575" y="2540529"/>
                </a:lnTo>
                <a:lnTo>
                  <a:pt x="295261" y="2540529"/>
                </a:lnTo>
                <a:lnTo>
                  <a:pt x="275376" y="2513937"/>
                </a:lnTo>
                <a:cubicBezTo>
                  <a:pt x="101518" y="2256593"/>
                  <a:pt x="0" y="1946361"/>
                  <a:pt x="0" y="1612418"/>
                </a:cubicBezTo>
                <a:cubicBezTo>
                  <a:pt x="0" y="721904"/>
                  <a:pt x="721904" y="0"/>
                  <a:pt x="1612418"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a:extLst>
              <a:ext uri="{FF2B5EF4-FFF2-40B4-BE49-F238E27FC236}">
                <a16:creationId xmlns:a16="http://schemas.microsoft.com/office/drawing/2014/main" id="{D7975420-742B-4ACE-9BC8-4BB21AF3925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87986" y="5010263"/>
            <a:ext cx="2123279" cy="1661466"/>
          </a:xfrm>
          <a:prstGeom prst="rect">
            <a:avLst/>
          </a:prstGeom>
        </p:spPr>
      </p:pic>
    </p:spTree>
    <p:extLst>
      <p:ext uri="{BB962C8B-B14F-4D97-AF65-F5344CB8AC3E}">
        <p14:creationId xmlns:p14="http://schemas.microsoft.com/office/powerpoint/2010/main" val="152813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B9072871-FEAD-4910-8511-FBECC78E1FD3}"/>
              </a:ext>
            </a:extLst>
          </p:cNvPr>
          <p:cNvSpPr>
            <a:spLocks noGrp="1"/>
          </p:cNvSpPr>
          <p:nvPr>
            <p:ph type="title"/>
          </p:nvPr>
        </p:nvSpPr>
        <p:spPr>
          <a:xfrm>
            <a:off x="838200" y="365125"/>
            <a:ext cx="5393361" cy="1325563"/>
          </a:xfrm>
        </p:spPr>
        <p:txBody>
          <a:bodyPr>
            <a:normAutofit/>
          </a:bodyPr>
          <a:lstStyle/>
          <a:p>
            <a:r>
              <a:rPr lang="en-US" dirty="0"/>
              <a:t>The Nature of Science</a:t>
            </a:r>
          </a:p>
        </p:txBody>
      </p:sp>
      <p:sp>
        <p:nvSpPr>
          <p:cNvPr id="12" name="Freeform: Shape 11">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B7637EDD-3A59-410F-99E9-340990E14C0C}"/>
              </a:ext>
            </a:extLst>
          </p:cNvPr>
          <p:cNvSpPr>
            <a:spLocks noGrp="1"/>
          </p:cNvSpPr>
          <p:nvPr>
            <p:ph idx="1"/>
          </p:nvPr>
        </p:nvSpPr>
        <p:spPr>
          <a:xfrm>
            <a:off x="838200" y="1825625"/>
            <a:ext cx="5393361" cy="4351338"/>
          </a:xfrm>
        </p:spPr>
        <p:txBody>
          <a:bodyPr>
            <a:normAutofit fontScale="92500" lnSpcReduction="20000"/>
          </a:bodyPr>
          <a:lstStyle/>
          <a:p>
            <a:r>
              <a:rPr lang="en-US" b="1" u="sng" dirty="0"/>
              <a:t>___________________</a:t>
            </a:r>
            <a:r>
              <a:rPr lang="en-US" dirty="0"/>
              <a:t> is a broad field of study that is focused on discovering how nature works.</a:t>
            </a:r>
          </a:p>
          <a:p>
            <a:r>
              <a:rPr lang="en-US" dirty="0"/>
              <a:t>By building knowledge of science we can better describe what is likely to happen in a specific situation as we learn more. </a:t>
            </a:r>
          </a:p>
          <a:p>
            <a:r>
              <a:rPr lang="en-US" dirty="0"/>
              <a:t>Careful experimentation, </a:t>
            </a:r>
            <a:r>
              <a:rPr lang="en-US" b="1" u="sng" dirty="0"/>
              <a:t>___________________,</a:t>
            </a:r>
            <a:r>
              <a:rPr lang="en-US" dirty="0"/>
              <a:t> and measurements help us to develop an understanding of the natural world.</a:t>
            </a:r>
          </a:p>
          <a:p>
            <a:endParaRPr lang="en-US" sz="2200" dirty="0"/>
          </a:p>
          <a:p>
            <a:pPr marL="0" indent="0">
              <a:buNone/>
            </a:pPr>
            <a:r>
              <a:rPr lang="en-US" sz="2200" dirty="0"/>
              <a:t> </a:t>
            </a:r>
          </a:p>
        </p:txBody>
      </p:sp>
      <p:sp>
        <p:nvSpPr>
          <p:cNvPr id="14" name="Oval 13">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Scientific Thought">
            <a:extLst>
              <a:ext uri="{FF2B5EF4-FFF2-40B4-BE49-F238E27FC236}">
                <a16:creationId xmlns:a16="http://schemas.microsoft.com/office/drawing/2014/main" id="{7BFE02DA-E51C-4986-A157-F542EBDA2EA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87184" y="1216485"/>
            <a:ext cx="3781051" cy="3781051"/>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16" name="Freeform: Shape 15">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15481102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DAC3A-430B-402A-8FD5-350ED4FFC958}"/>
              </a:ext>
            </a:extLst>
          </p:cNvPr>
          <p:cNvSpPr>
            <a:spLocks noGrp="1"/>
          </p:cNvSpPr>
          <p:nvPr>
            <p:ph type="title"/>
          </p:nvPr>
        </p:nvSpPr>
        <p:spPr>
          <a:xfrm>
            <a:off x="1136428" y="627564"/>
            <a:ext cx="7474172" cy="1325563"/>
          </a:xfrm>
        </p:spPr>
        <p:txBody>
          <a:bodyPr>
            <a:normAutofit/>
          </a:bodyPr>
          <a:lstStyle/>
          <a:p>
            <a:r>
              <a:rPr lang="en-US"/>
              <a:t>Matter Can Change</a:t>
            </a:r>
          </a:p>
        </p:txBody>
      </p:sp>
      <p:sp>
        <p:nvSpPr>
          <p:cNvPr id="3" name="Content Placeholder 2">
            <a:extLst>
              <a:ext uri="{FF2B5EF4-FFF2-40B4-BE49-F238E27FC236}">
                <a16:creationId xmlns:a16="http://schemas.microsoft.com/office/drawing/2014/main" id="{A53380FB-F2C8-44AE-92F3-7F902C02FBC8}"/>
              </a:ext>
            </a:extLst>
          </p:cNvPr>
          <p:cNvSpPr>
            <a:spLocks noGrp="1"/>
          </p:cNvSpPr>
          <p:nvPr>
            <p:ph idx="1"/>
          </p:nvPr>
        </p:nvSpPr>
        <p:spPr>
          <a:xfrm>
            <a:off x="685802" y="1364302"/>
            <a:ext cx="7196333" cy="4448626"/>
          </a:xfrm>
        </p:spPr>
        <p:txBody>
          <a:bodyPr anchor="ctr">
            <a:normAutofit/>
          </a:bodyPr>
          <a:lstStyle/>
          <a:p>
            <a:r>
              <a:rPr lang="en-US" sz="2400" b="1" u="sng" dirty="0"/>
              <a:t>___________________</a:t>
            </a:r>
            <a:r>
              <a:rPr lang="en-US" sz="2400" dirty="0"/>
              <a:t> can undergo either chemical or physical changes.</a:t>
            </a:r>
          </a:p>
          <a:p>
            <a:pPr marL="0" indent="0">
              <a:buNone/>
            </a:pPr>
            <a:endParaRPr lang="en-US" sz="2400" dirty="0"/>
          </a:p>
          <a:p>
            <a:pPr marL="0" indent="0">
              <a:buNone/>
            </a:pPr>
            <a:r>
              <a:rPr lang="en-US" sz="2400" dirty="0"/>
              <a:t>In a </a:t>
            </a:r>
            <a:r>
              <a:rPr lang="en-US" sz="2400" b="1" u="sng" dirty="0"/>
              <a:t>___________________ </a:t>
            </a:r>
            <a:r>
              <a:rPr lang="en-US" sz="2400" dirty="0"/>
              <a:t>there is no change in the composition of the substance.</a:t>
            </a:r>
          </a:p>
          <a:p>
            <a:pPr lvl="1"/>
            <a:r>
              <a:rPr lang="en-US" dirty="0"/>
              <a:t>For example- Ice melting and becoming water, cutting a piece of metal in half.</a:t>
            </a:r>
          </a:p>
          <a:p>
            <a:pPr marL="457200" lvl="1" indent="0">
              <a:buNone/>
            </a:pPr>
            <a:endParaRPr lang="en-US" dirty="0"/>
          </a:p>
        </p:txBody>
      </p:sp>
      <p:sp>
        <p:nvSpPr>
          <p:cNvPr id="17" name="Rectangle 16">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descr="Atom">
            <a:extLst>
              <a:ext uri="{FF2B5EF4-FFF2-40B4-BE49-F238E27FC236}">
                <a16:creationId xmlns:a16="http://schemas.microsoft.com/office/drawing/2014/main" id="{CD18CD71-FF7D-4D00-B41B-03F7A734B07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pic>
        <p:nvPicPr>
          <p:cNvPr id="5" name="Picture 4" descr="A picture containing water, bird, dog, engine&#10;&#10;Description automatically generated">
            <a:extLst>
              <a:ext uri="{FF2B5EF4-FFF2-40B4-BE49-F238E27FC236}">
                <a16:creationId xmlns:a16="http://schemas.microsoft.com/office/drawing/2014/main" id="{1692F87D-7925-4AA9-AF5D-571190F4D0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4806591"/>
            <a:ext cx="2619375" cy="1743075"/>
          </a:xfrm>
          <a:prstGeom prst="rect">
            <a:avLst/>
          </a:prstGeom>
        </p:spPr>
      </p:pic>
    </p:spTree>
    <p:extLst>
      <p:ext uri="{BB962C8B-B14F-4D97-AF65-F5344CB8AC3E}">
        <p14:creationId xmlns:p14="http://schemas.microsoft.com/office/powerpoint/2010/main" val="10431046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AF5C66A-E8F2-4E13-98A3-FE96597C5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AC860275-E106-493A-8BF0-E0A91130EF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3BA8EAC-5D8E-4085-B4E5-A231632044AA}"/>
              </a:ext>
            </a:extLst>
          </p:cNvPr>
          <p:cNvSpPr>
            <a:spLocks noGrp="1"/>
          </p:cNvSpPr>
          <p:nvPr>
            <p:ph type="title"/>
          </p:nvPr>
        </p:nvSpPr>
        <p:spPr>
          <a:xfrm>
            <a:off x="1179576" y="822960"/>
            <a:ext cx="9829800" cy="1325880"/>
          </a:xfrm>
        </p:spPr>
        <p:txBody>
          <a:bodyPr>
            <a:normAutofit/>
          </a:bodyPr>
          <a:lstStyle/>
          <a:p>
            <a:pPr algn="ctr"/>
            <a:r>
              <a:rPr lang="en-US" sz="4000" dirty="0">
                <a:solidFill>
                  <a:srgbClr val="FFFFFF"/>
                </a:solidFill>
              </a:rPr>
              <a:t>Chemical Change</a:t>
            </a:r>
          </a:p>
        </p:txBody>
      </p:sp>
      <p:sp>
        <p:nvSpPr>
          <p:cNvPr id="3" name="Content Placeholder 2">
            <a:extLst>
              <a:ext uri="{FF2B5EF4-FFF2-40B4-BE49-F238E27FC236}">
                <a16:creationId xmlns:a16="http://schemas.microsoft.com/office/drawing/2014/main" id="{149A3632-3E81-4291-A229-CD38F809359D}"/>
              </a:ext>
            </a:extLst>
          </p:cNvPr>
          <p:cNvSpPr>
            <a:spLocks noGrp="1"/>
          </p:cNvSpPr>
          <p:nvPr>
            <p:ph idx="1"/>
          </p:nvPr>
        </p:nvSpPr>
        <p:spPr>
          <a:xfrm>
            <a:off x="355601" y="2971800"/>
            <a:ext cx="5579224" cy="3447981"/>
          </a:xfrm>
        </p:spPr>
        <p:txBody>
          <a:bodyPr anchor="ctr">
            <a:normAutofit lnSpcReduction="10000"/>
          </a:bodyPr>
          <a:lstStyle/>
          <a:p>
            <a:pPr marL="0" indent="0">
              <a:buNone/>
            </a:pPr>
            <a:r>
              <a:rPr lang="en-US" sz="2400" dirty="0">
                <a:solidFill>
                  <a:srgbClr val="000000"/>
                </a:solidFill>
              </a:rPr>
              <a:t>In a </a:t>
            </a:r>
            <a:r>
              <a:rPr lang="en-US" sz="2400" b="1" u="sng" dirty="0"/>
              <a:t>___________________ </a:t>
            </a:r>
            <a:r>
              <a:rPr lang="en-US" sz="2400" dirty="0">
                <a:solidFill>
                  <a:srgbClr val="000000"/>
                </a:solidFill>
              </a:rPr>
              <a:t>there is a change in the composition of the substance. </a:t>
            </a:r>
          </a:p>
          <a:p>
            <a:pPr marL="0" indent="0">
              <a:buNone/>
            </a:pPr>
            <a:endParaRPr lang="en-US" sz="2400" dirty="0">
              <a:solidFill>
                <a:srgbClr val="000000"/>
              </a:solidFill>
            </a:endParaRPr>
          </a:p>
          <a:p>
            <a:pPr marL="0" indent="0">
              <a:buNone/>
            </a:pPr>
            <a:r>
              <a:rPr lang="en-US" sz="2400" dirty="0">
                <a:solidFill>
                  <a:srgbClr val="000000"/>
                </a:solidFill>
              </a:rPr>
              <a:t>Chemists use chemical equations to represent these changes. </a:t>
            </a:r>
          </a:p>
          <a:p>
            <a:pPr marL="0" indent="0">
              <a:buNone/>
            </a:pPr>
            <a:r>
              <a:rPr lang="en-US" sz="2400" dirty="0">
                <a:solidFill>
                  <a:srgbClr val="000000"/>
                </a:solidFill>
              </a:rPr>
              <a:t>For example, the burning of coal which is mostly carbon (C) is combined with O</a:t>
            </a:r>
            <a:r>
              <a:rPr lang="en-US" sz="2400" baseline="-25000" dirty="0">
                <a:solidFill>
                  <a:srgbClr val="000000"/>
                </a:solidFill>
              </a:rPr>
              <a:t>2 </a:t>
            </a:r>
            <a:r>
              <a:rPr lang="en-US" sz="2400" dirty="0">
                <a:solidFill>
                  <a:srgbClr val="000000"/>
                </a:solidFill>
              </a:rPr>
              <a:t>from the atmosphere to produce carbon dioxide (CO</a:t>
            </a:r>
            <a:r>
              <a:rPr lang="en-US" sz="2400" baseline="-25000" dirty="0">
                <a:solidFill>
                  <a:srgbClr val="000000"/>
                </a:solidFill>
              </a:rPr>
              <a:t>2</a:t>
            </a:r>
            <a:r>
              <a:rPr lang="en-US" sz="2400" dirty="0">
                <a:solidFill>
                  <a:srgbClr val="000000"/>
                </a:solidFill>
              </a:rPr>
              <a:t>). </a:t>
            </a:r>
          </a:p>
          <a:p>
            <a:pPr marL="0" indent="0">
              <a:buNone/>
            </a:pPr>
            <a:endParaRPr lang="en-US" sz="1900" dirty="0">
              <a:solidFill>
                <a:srgbClr val="000000"/>
              </a:solidFill>
            </a:endParaRPr>
          </a:p>
          <a:p>
            <a:pPr marL="0" indent="0">
              <a:buNone/>
            </a:pPr>
            <a:endParaRPr lang="en-US" sz="1900" dirty="0">
              <a:solidFill>
                <a:srgbClr val="000000"/>
              </a:solidFill>
            </a:endParaRPr>
          </a:p>
          <a:p>
            <a:endParaRPr lang="en-US" sz="1900" dirty="0">
              <a:solidFill>
                <a:srgbClr val="000000"/>
              </a:solidFill>
            </a:endParaRPr>
          </a:p>
        </p:txBody>
      </p:sp>
      <p:pic>
        <p:nvPicPr>
          <p:cNvPr id="5" name="Picture 4" descr="A picture containing clock&#10;&#10;Description automatically generated">
            <a:extLst>
              <a:ext uri="{FF2B5EF4-FFF2-40B4-BE49-F238E27FC236}">
                <a16:creationId xmlns:a16="http://schemas.microsoft.com/office/drawing/2014/main" id="{6AC5076C-8F0D-4ED2-86B6-88536824EE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9378" y="3207705"/>
            <a:ext cx="4954693" cy="2477346"/>
          </a:xfrm>
          <a:prstGeom prst="rect">
            <a:avLst/>
          </a:prstGeom>
        </p:spPr>
      </p:pic>
      <p:sp>
        <p:nvSpPr>
          <p:cNvPr id="6" name="TextBox 5">
            <a:extLst>
              <a:ext uri="{FF2B5EF4-FFF2-40B4-BE49-F238E27FC236}">
                <a16:creationId xmlns:a16="http://schemas.microsoft.com/office/drawing/2014/main" id="{49E00700-FECC-4BAC-A73E-EE43703177C9}"/>
              </a:ext>
            </a:extLst>
          </p:cNvPr>
          <p:cNvSpPr txBox="1"/>
          <p:nvPr/>
        </p:nvSpPr>
        <p:spPr>
          <a:xfrm>
            <a:off x="6429378" y="5437317"/>
            <a:ext cx="4954693" cy="247734"/>
          </a:xfrm>
          <a:prstGeom prst="rect">
            <a:avLst/>
          </a:prstGeom>
          <a:solidFill>
            <a:srgbClr val="000000">
              <a:alpha val="50000"/>
            </a:srgbClr>
          </a:solidFill>
          <a:ln>
            <a:noFill/>
          </a:ln>
        </p:spPr>
        <p:txBody>
          <a:bodyPr wrap="square" rtlCol="0">
            <a:normAutofit/>
          </a:bodyPr>
          <a:lstStyle/>
          <a:p>
            <a:pPr algn="ctr">
              <a:lnSpc>
                <a:spcPct val="90000"/>
              </a:lnSpc>
              <a:spcAft>
                <a:spcPts val="600"/>
              </a:spcAft>
            </a:pPr>
            <a:r>
              <a:rPr lang="en-US" sz="1100">
                <a:solidFill>
                  <a:srgbClr val="FFFFFF"/>
                </a:solidFill>
              </a:rPr>
              <a:t>+ energy (heat)</a:t>
            </a:r>
          </a:p>
        </p:txBody>
      </p:sp>
    </p:spTree>
    <p:extLst>
      <p:ext uri="{BB962C8B-B14F-4D97-AF65-F5344CB8AC3E}">
        <p14:creationId xmlns:p14="http://schemas.microsoft.com/office/powerpoint/2010/main" val="1855916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DD14CA8-7E34-45BA-A387-8E8D470776F7}"/>
              </a:ext>
            </a:extLst>
          </p:cNvPr>
          <p:cNvSpPr>
            <a:spLocks noGrp="1"/>
          </p:cNvSpPr>
          <p:nvPr>
            <p:ph type="title"/>
          </p:nvPr>
        </p:nvSpPr>
        <p:spPr>
          <a:xfrm>
            <a:off x="643467" y="640080"/>
            <a:ext cx="3096427" cy="5613236"/>
          </a:xfrm>
        </p:spPr>
        <p:txBody>
          <a:bodyPr anchor="ctr">
            <a:normAutofit/>
          </a:bodyPr>
          <a:lstStyle/>
          <a:p>
            <a:r>
              <a:rPr lang="en-US" sz="4100">
                <a:solidFill>
                  <a:srgbClr val="FFFFFF"/>
                </a:solidFill>
              </a:rPr>
              <a:t>Law of Conservation of Matter</a:t>
            </a:r>
          </a:p>
        </p:txBody>
      </p:sp>
      <p:sp>
        <p:nvSpPr>
          <p:cNvPr id="3" name="Content Placeholder 2">
            <a:extLst>
              <a:ext uri="{FF2B5EF4-FFF2-40B4-BE49-F238E27FC236}">
                <a16:creationId xmlns:a16="http://schemas.microsoft.com/office/drawing/2014/main" id="{8BF3254E-34B2-45B8-BDA5-11F1F37691C7}"/>
              </a:ext>
            </a:extLst>
          </p:cNvPr>
          <p:cNvSpPr>
            <a:spLocks noGrp="1"/>
          </p:cNvSpPr>
          <p:nvPr>
            <p:ph idx="1"/>
          </p:nvPr>
        </p:nvSpPr>
        <p:spPr>
          <a:xfrm>
            <a:off x="4699818" y="640082"/>
            <a:ext cx="6848715" cy="3398518"/>
          </a:xfrm>
        </p:spPr>
        <p:txBody>
          <a:bodyPr anchor="ctr">
            <a:normAutofit/>
          </a:bodyPr>
          <a:lstStyle/>
          <a:p>
            <a:r>
              <a:rPr lang="en-US" sz="2000" b="1" u="sng" dirty="0"/>
              <a:t>___________________ </a:t>
            </a:r>
            <a:r>
              <a:rPr lang="en-US" sz="2000" dirty="0"/>
              <a:t>states that whenever matter undergoes a physical or chemical change, no atoms are created or destroyed. </a:t>
            </a:r>
          </a:p>
          <a:p>
            <a:endParaRPr lang="en-US" sz="2000" dirty="0"/>
          </a:p>
          <a:p>
            <a:r>
              <a:rPr lang="en-US" sz="2000" dirty="0"/>
              <a:t>Looking at a balanced chemical equation you can keep track of the changes and even the atoms.</a:t>
            </a:r>
          </a:p>
        </p:txBody>
      </p:sp>
      <p:pic>
        <p:nvPicPr>
          <p:cNvPr id="5" name="Picture 4" descr="A close up of a logo&#10;&#10;Description automatically generated">
            <a:extLst>
              <a:ext uri="{FF2B5EF4-FFF2-40B4-BE49-F238E27FC236}">
                <a16:creationId xmlns:a16="http://schemas.microsoft.com/office/drawing/2014/main" id="{BAEAD2C7-6CED-4FC4-91AD-B077260B5F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4297" y="4191034"/>
            <a:ext cx="6894236" cy="999663"/>
          </a:xfrm>
          <a:prstGeom prst="rect">
            <a:avLst/>
          </a:prstGeom>
        </p:spPr>
      </p:pic>
    </p:spTree>
    <p:extLst>
      <p:ext uri="{BB962C8B-B14F-4D97-AF65-F5344CB8AC3E}">
        <p14:creationId xmlns:p14="http://schemas.microsoft.com/office/powerpoint/2010/main" val="35263394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E8C2840-3F2C-4932-92B0-B303AB7FB30F}"/>
              </a:ext>
            </a:extLst>
          </p:cNvPr>
          <p:cNvSpPr>
            <a:spLocks noGrp="1"/>
          </p:cNvSpPr>
          <p:nvPr>
            <p:ph type="title"/>
          </p:nvPr>
        </p:nvSpPr>
        <p:spPr>
          <a:xfrm>
            <a:off x="640079" y="2053641"/>
            <a:ext cx="3669161" cy="2760098"/>
          </a:xfrm>
        </p:spPr>
        <p:txBody>
          <a:bodyPr>
            <a:normAutofit/>
          </a:bodyPr>
          <a:lstStyle/>
          <a:p>
            <a:r>
              <a:rPr lang="en-US">
                <a:solidFill>
                  <a:srgbClr val="FFFFFF"/>
                </a:solidFill>
              </a:rPr>
              <a:t>Ball Observations</a:t>
            </a:r>
          </a:p>
        </p:txBody>
      </p:sp>
      <p:sp>
        <p:nvSpPr>
          <p:cNvPr id="3" name="Content Placeholder 2">
            <a:extLst>
              <a:ext uri="{FF2B5EF4-FFF2-40B4-BE49-F238E27FC236}">
                <a16:creationId xmlns:a16="http://schemas.microsoft.com/office/drawing/2014/main" id="{13855F05-B7A1-40B4-940E-DA183EB6503F}"/>
              </a:ext>
            </a:extLst>
          </p:cNvPr>
          <p:cNvSpPr>
            <a:spLocks noGrp="1"/>
          </p:cNvSpPr>
          <p:nvPr>
            <p:ph idx="1"/>
          </p:nvPr>
        </p:nvSpPr>
        <p:spPr>
          <a:xfrm>
            <a:off x="5757333" y="440267"/>
            <a:ext cx="5639325" cy="5592233"/>
          </a:xfrm>
        </p:spPr>
        <p:txBody>
          <a:bodyPr anchor="ctr">
            <a:normAutofit/>
          </a:bodyPr>
          <a:lstStyle/>
          <a:p>
            <a:r>
              <a:rPr lang="en-US" sz="2400" dirty="0">
                <a:solidFill>
                  <a:srgbClr val="000000"/>
                </a:solidFill>
              </a:rPr>
              <a:t>How high does the basketball bounce?</a:t>
            </a:r>
          </a:p>
          <a:p>
            <a:r>
              <a:rPr lang="en-US" sz="2400" dirty="0">
                <a:solidFill>
                  <a:srgbClr val="000000"/>
                </a:solidFill>
              </a:rPr>
              <a:t>How high does the tennis ball bounce?</a:t>
            </a:r>
          </a:p>
          <a:p>
            <a:endParaRPr lang="en-US" sz="2400" dirty="0">
              <a:solidFill>
                <a:srgbClr val="000000"/>
              </a:solidFill>
            </a:endParaRPr>
          </a:p>
          <a:p>
            <a:pPr marL="0" indent="0">
              <a:buNone/>
            </a:pPr>
            <a:r>
              <a:rPr lang="en-US" sz="2400" dirty="0">
                <a:solidFill>
                  <a:srgbClr val="000000"/>
                </a:solidFill>
              </a:rPr>
              <a:t>Prediction</a:t>
            </a:r>
          </a:p>
          <a:p>
            <a:r>
              <a:rPr lang="en-US" sz="2400" dirty="0">
                <a:solidFill>
                  <a:srgbClr val="000000"/>
                </a:solidFill>
              </a:rPr>
              <a:t>What do you think will happen when they are dropped together (tennis ball on top of the basketball)? Will the distance each ball bounces be the same? Why? Why not?</a:t>
            </a:r>
          </a:p>
        </p:txBody>
      </p:sp>
    </p:spTree>
    <p:extLst>
      <p:ext uri="{BB962C8B-B14F-4D97-AF65-F5344CB8AC3E}">
        <p14:creationId xmlns:p14="http://schemas.microsoft.com/office/powerpoint/2010/main" val="20365252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99A8B4F-0FED-46C0-9186-5A8E116D87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0"/>
            <a:ext cx="6483095" cy="6858000"/>
          </a:xfrm>
          <a:prstGeom prst="rect">
            <a:avLst/>
          </a:prstGeom>
          <a:gradFill>
            <a:gsLst>
              <a:gs pos="0">
                <a:schemeClr val="accent2"/>
              </a:gs>
              <a:gs pos="25000">
                <a:schemeClr val="accent2"/>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DA6861EE-7660-46C9-80BD-173B8F7454B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FA9432A-F490-4078-AFDC-0157816FA022}"/>
              </a:ext>
            </a:extLst>
          </p:cNvPr>
          <p:cNvSpPr>
            <a:spLocks noGrp="1"/>
          </p:cNvSpPr>
          <p:nvPr>
            <p:ph type="title"/>
          </p:nvPr>
        </p:nvSpPr>
        <p:spPr>
          <a:xfrm>
            <a:off x="338954" y="539221"/>
            <a:ext cx="5030998" cy="799125"/>
          </a:xfrm>
        </p:spPr>
        <p:txBody>
          <a:bodyPr>
            <a:normAutofit/>
          </a:bodyPr>
          <a:lstStyle/>
          <a:p>
            <a:r>
              <a:rPr lang="en-US" sz="3600" dirty="0">
                <a:solidFill>
                  <a:srgbClr val="000000"/>
                </a:solidFill>
              </a:rPr>
              <a:t>Energy</a:t>
            </a:r>
          </a:p>
        </p:txBody>
      </p:sp>
      <p:sp>
        <p:nvSpPr>
          <p:cNvPr id="3" name="Content Placeholder 2">
            <a:extLst>
              <a:ext uri="{FF2B5EF4-FFF2-40B4-BE49-F238E27FC236}">
                <a16:creationId xmlns:a16="http://schemas.microsoft.com/office/drawing/2014/main" id="{20F89C84-C060-4F79-ABCB-51770B84829E}"/>
              </a:ext>
            </a:extLst>
          </p:cNvPr>
          <p:cNvSpPr>
            <a:spLocks noGrp="1"/>
          </p:cNvSpPr>
          <p:nvPr>
            <p:ph idx="1"/>
          </p:nvPr>
        </p:nvSpPr>
        <p:spPr>
          <a:xfrm>
            <a:off x="460144" y="1714075"/>
            <a:ext cx="5030998" cy="4604704"/>
          </a:xfrm>
        </p:spPr>
        <p:txBody>
          <a:bodyPr anchor="ctr">
            <a:normAutofit/>
          </a:bodyPr>
          <a:lstStyle/>
          <a:p>
            <a:pPr marL="0" indent="0">
              <a:buNone/>
            </a:pPr>
            <a:r>
              <a:rPr lang="en-US" b="1" u="sng" dirty="0"/>
              <a:t>___________________</a:t>
            </a:r>
            <a:r>
              <a:rPr lang="en-US" dirty="0">
                <a:solidFill>
                  <a:srgbClr val="000000"/>
                </a:solidFill>
              </a:rPr>
              <a:t> comes in many forms. </a:t>
            </a:r>
            <a:r>
              <a:rPr lang="en-US" b="1" dirty="0">
                <a:solidFill>
                  <a:srgbClr val="000000"/>
                </a:solidFill>
              </a:rPr>
              <a:t>Energy</a:t>
            </a:r>
            <a:r>
              <a:rPr lang="en-US" dirty="0">
                <a:solidFill>
                  <a:srgbClr val="000000"/>
                </a:solidFill>
              </a:rPr>
              <a:t> is the capacity to do work. </a:t>
            </a:r>
          </a:p>
          <a:p>
            <a:pPr marL="0" indent="0">
              <a:buNone/>
            </a:pPr>
            <a:endParaRPr lang="en-US" dirty="0">
              <a:solidFill>
                <a:srgbClr val="000000"/>
              </a:solidFill>
            </a:endParaRPr>
          </a:p>
          <a:p>
            <a:pPr marL="0" indent="0">
              <a:buNone/>
            </a:pPr>
            <a:r>
              <a:rPr lang="en-US" dirty="0">
                <a:solidFill>
                  <a:srgbClr val="000000"/>
                </a:solidFill>
              </a:rPr>
              <a:t>As you may recall, understanding how to secure a source(s) of renewable energy is critical to allowing us to become a </a:t>
            </a:r>
            <a:r>
              <a:rPr lang="en-US" b="1" u="sng" dirty="0"/>
              <a:t>___________________</a:t>
            </a:r>
            <a:r>
              <a:rPr lang="en-US" dirty="0">
                <a:solidFill>
                  <a:srgbClr val="000000"/>
                </a:solidFill>
              </a:rPr>
              <a:t>. </a:t>
            </a:r>
          </a:p>
          <a:p>
            <a:pPr marL="0" indent="0">
              <a:buNone/>
            </a:pPr>
            <a:endParaRPr lang="en-US" sz="2000" dirty="0">
              <a:solidFill>
                <a:srgbClr val="000000"/>
              </a:solidFill>
            </a:endParaRPr>
          </a:p>
          <a:p>
            <a:pPr marL="0" indent="0">
              <a:buNone/>
            </a:pPr>
            <a:r>
              <a:rPr lang="en-US" sz="2000" dirty="0">
                <a:solidFill>
                  <a:srgbClr val="000000"/>
                </a:solidFill>
              </a:rPr>
              <a:t> </a:t>
            </a:r>
          </a:p>
        </p:txBody>
      </p:sp>
      <p:sp>
        <p:nvSpPr>
          <p:cNvPr id="22" name="Oval 21">
            <a:extLst>
              <a:ext uri="{FF2B5EF4-FFF2-40B4-BE49-F238E27FC236}">
                <a16:creationId xmlns:a16="http://schemas.microsoft.com/office/drawing/2014/main" id="{38A69B74-22E3-47CC-823F-18BE7930C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9636" y="2960687"/>
            <a:ext cx="2668748" cy="2668748"/>
          </a:xfrm>
          <a:prstGeom prst="ellipse">
            <a:avLst/>
          </a:prstGeom>
          <a:solidFill>
            <a:srgbClr val="FFFFFF"/>
          </a:solidFill>
          <a:ln>
            <a:gradFill>
              <a:gsLst>
                <a:gs pos="0">
                  <a:schemeClr val="accent2"/>
                </a:gs>
                <a:gs pos="23000">
                  <a:schemeClr val="accent2"/>
                </a:gs>
                <a:gs pos="83000">
                  <a:schemeClr val="accent1"/>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71">
            <a:extLst>
              <a:ext uri="{FF2B5EF4-FFF2-40B4-BE49-F238E27FC236}">
                <a16:creationId xmlns:a16="http://schemas.microsoft.com/office/drawing/2014/main" id="{1778637B-5DB8-4A75-B2E6-FC2B1BB9A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014" y="2"/>
            <a:ext cx="4034987" cy="3428147"/>
          </a:xfrm>
          <a:custGeom>
            <a:avLst/>
            <a:gdLst>
              <a:gd name="connsiteX0" fmla="*/ 350825 w 4034987"/>
              <a:gd name="connsiteY0" fmla="*/ 0 h 3428147"/>
              <a:gd name="connsiteX1" fmla="*/ 4034987 w 4034987"/>
              <a:gd name="connsiteY1" fmla="*/ 0 h 3428147"/>
              <a:gd name="connsiteX2" fmla="*/ 4034987 w 4034987"/>
              <a:gd name="connsiteY2" fmla="*/ 2505205 h 3428147"/>
              <a:gd name="connsiteX3" fmla="*/ 3951822 w 4034987"/>
              <a:gd name="connsiteY3" fmla="*/ 2616420 h 3428147"/>
              <a:gd name="connsiteX4" fmla="*/ 2230590 w 4034987"/>
              <a:gd name="connsiteY4" fmla="*/ 3428147 h 3428147"/>
              <a:gd name="connsiteX5" fmla="*/ 0 w 4034987"/>
              <a:gd name="connsiteY5" fmla="*/ 1197557 h 3428147"/>
              <a:gd name="connsiteX6" fmla="*/ 269220 w 4034987"/>
              <a:gd name="connsiteY6" fmla="*/ 134326 h 3428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987" h="3428147">
                <a:moveTo>
                  <a:pt x="350825" y="0"/>
                </a:moveTo>
                <a:lnTo>
                  <a:pt x="4034987" y="0"/>
                </a:lnTo>
                <a:lnTo>
                  <a:pt x="4034987" y="2505205"/>
                </a:lnTo>
                <a:lnTo>
                  <a:pt x="3951822" y="2616420"/>
                </a:lnTo>
                <a:cubicBezTo>
                  <a:pt x="3542699" y="3112162"/>
                  <a:pt x="2923546" y="3428147"/>
                  <a:pt x="2230590" y="3428147"/>
                </a:cubicBezTo>
                <a:cubicBezTo>
                  <a:pt x="998669" y="3428147"/>
                  <a:pt x="0" y="2429478"/>
                  <a:pt x="0" y="1197557"/>
                </a:cubicBezTo>
                <a:cubicBezTo>
                  <a:pt x="0" y="812582"/>
                  <a:pt x="97526" y="450385"/>
                  <a:pt x="269220" y="134326"/>
                </a:cubicBezTo>
                <a:close/>
              </a:path>
            </a:pathLst>
          </a:custGeom>
          <a:solidFill>
            <a:srgbClr val="FFFFFF"/>
          </a:solidFill>
          <a:ln>
            <a:gradFill>
              <a:gsLst>
                <a:gs pos="0">
                  <a:schemeClr val="accent2"/>
                </a:gs>
                <a:gs pos="23000">
                  <a:schemeClr val="accent2"/>
                </a:gs>
                <a:gs pos="83000">
                  <a:schemeClr val="accent1"/>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1" name="Graphic 10" descr="Windmill">
            <a:extLst>
              <a:ext uri="{FF2B5EF4-FFF2-40B4-BE49-F238E27FC236}">
                <a16:creationId xmlns:a16="http://schemas.microsoft.com/office/drawing/2014/main" id="{F9BC2B5A-A337-4B92-9607-E066310DEE1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47972" y="210817"/>
            <a:ext cx="2429582" cy="2429582"/>
          </a:xfrm>
          <a:prstGeom prst="rect">
            <a:avLst/>
          </a:prstGeom>
        </p:spPr>
      </p:pic>
      <p:pic>
        <p:nvPicPr>
          <p:cNvPr id="9" name="Graphic 8" descr="Battery charging">
            <a:extLst>
              <a:ext uri="{FF2B5EF4-FFF2-40B4-BE49-F238E27FC236}">
                <a16:creationId xmlns:a16="http://schemas.microsoft.com/office/drawing/2014/main" id="{420E7F06-D736-4DAD-A6F2-D3E5BF8052C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13910" y="3478741"/>
            <a:ext cx="1606964" cy="1606964"/>
          </a:xfrm>
          <a:prstGeom prst="rect">
            <a:avLst/>
          </a:prstGeom>
        </p:spPr>
      </p:pic>
      <p:sp>
        <p:nvSpPr>
          <p:cNvPr id="26" name="Freeform 75">
            <a:extLst>
              <a:ext uri="{FF2B5EF4-FFF2-40B4-BE49-F238E27FC236}">
                <a16:creationId xmlns:a16="http://schemas.microsoft.com/office/drawing/2014/main" id="{0035A30C-45F3-4EFB-B2E8-6E2A11843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59131" y="4258570"/>
            <a:ext cx="3132869" cy="2599430"/>
          </a:xfrm>
          <a:custGeom>
            <a:avLst/>
            <a:gdLst>
              <a:gd name="connsiteX0" fmla="*/ 1612418 w 3061881"/>
              <a:gd name="connsiteY0" fmla="*/ 0 h 2540529"/>
              <a:gd name="connsiteX1" fmla="*/ 3030226 w 3061881"/>
              <a:gd name="connsiteY1" fmla="*/ 843844 h 2540529"/>
              <a:gd name="connsiteX2" fmla="*/ 3061881 w 3061881"/>
              <a:gd name="connsiteY2" fmla="*/ 909556 h 2540529"/>
              <a:gd name="connsiteX3" fmla="*/ 3061881 w 3061881"/>
              <a:gd name="connsiteY3" fmla="*/ 2315281 h 2540529"/>
              <a:gd name="connsiteX4" fmla="*/ 3030226 w 3061881"/>
              <a:gd name="connsiteY4" fmla="*/ 2380992 h 2540529"/>
              <a:gd name="connsiteX5" fmla="*/ 2949460 w 3061881"/>
              <a:gd name="connsiteY5" fmla="*/ 2513937 h 2540529"/>
              <a:gd name="connsiteX6" fmla="*/ 2929575 w 3061881"/>
              <a:gd name="connsiteY6" fmla="*/ 2540529 h 2540529"/>
              <a:gd name="connsiteX7" fmla="*/ 295261 w 3061881"/>
              <a:gd name="connsiteY7" fmla="*/ 2540529 h 2540529"/>
              <a:gd name="connsiteX8" fmla="*/ 275376 w 3061881"/>
              <a:gd name="connsiteY8" fmla="*/ 2513937 h 2540529"/>
              <a:gd name="connsiteX9" fmla="*/ 0 w 3061881"/>
              <a:gd name="connsiteY9" fmla="*/ 1612418 h 2540529"/>
              <a:gd name="connsiteX10" fmla="*/ 1612418 w 3061881"/>
              <a:gd name="connsiteY10" fmla="*/ 0 h 2540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61881" h="2540529">
                <a:moveTo>
                  <a:pt x="1612418" y="0"/>
                </a:moveTo>
                <a:cubicBezTo>
                  <a:pt x="2224646" y="0"/>
                  <a:pt x="2757180" y="341213"/>
                  <a:pt x="3030226" y="843844"/>
                </a:cubicBezTo>
                <a:lnTo>
                  <a:pt x="3061881" y="909556"/>
                </a:lnTo>
                <a:lnTo>
                  <a:pt x="3061881" y="2315281"/>
                </a:lnTo>
                <a:lnTo>
                  <a:pt x="3030226" y="2380992"/>
                </a:lnTo>
                <a:cubicBezTo>
                  <a:pt x="3005404" y="2426686"/>
                  <a:pt x="2978437" y="2471046"/>
                  <a:pt x="2949460" y="2513937"/>
                </a:cubicBezTo>
                <a:lnTo>
                  <a:pt x="2929575" y="2540529"/>
                </a:lnTo>
                <a:lnTo>
                  <a:pt x="295261" y="2540529"/>
                </a:lnTo>
                <a:lnTo>
                  <a:pt x="275376" y="2513937"/>
                </a:lnTo>
                <a:cubicBezTo>
                  <a:pt x="101518" y="2256593"/>
                  <a:pt x="0" y="1946361"/>
                  <a:pt x="0" y="1612418"/>
                </a:cubicBezTo>
                <a:cubicBezTo>
                  <a:pt x="0" y="721904"/>
                  <a:pt x="721904" y="0"/>
                  <a:pt x="1612418" y="0"/>
                </a:cubicBezTo>
                <a:close/>
              </a:path>
            </a:pathLst>
          </a:custGeom>
          <a:solidFill>
            <a:srgbClr val="FFFFFF"/>
          </a:solidFill>
          <a:ln>
            <a:gradFill>
              <a:gsLst>
                <a:gs pos="0">
                  <a:schemeClr val="accent2"/>
                </a:gs>
                <a:gs pos="23000">
                  <a:schemeClr val="accent2"/>
                </a:gs>
                <a:gs pos="83000">
                  <a:schemeClr val="accent1"/>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3" name="Graphic 12" descr="Atom">
            <a:extLst>
              <a:ext uri="{FF2B5EF4-FFF2-40B4-BE49-F238E27FC236}">
                <a16:creationId xmlns:a16="http://schemas.microsoft.com/office/drawing/2014/main" id="{F6535F64-A3D6-4CD1-8254-34BCC0CFEF6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18893" y="5010263"/>
            <a:ext cx="1661466" cy="1661466"/>
          </a:xfrm>
          <a:prstGeom prst="rect">
            <a:avLst/>
          </a:prstGeom>
        </p:spPr>
      </p:pic>
    </p:spTree>
    <p:extLst>
      <p:ext uri="{BB962C8B-B14F-4D97-AF65-F5344CB8AC3E}">
        <p14:creationId xmlns:p14="http://schemas.microsoft.com/office/powerpoint/2010/main" val="38884743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89526-BA2A-45FC-8FDF-CCA229A08C40}"/>
              </a:ext>
            </a:extLst>
          </p:cNvPr>
          <p:cNvSpPr>
            <a:spLocks noGrp="1"/>
          </p:cNvSpPr>
          <p:nvPr>
            <p:ph type="title"/>
          </p:nvPr>
        </p:nvSpPr>
        <p:spPr>
          <a:xfrm>
            <a:off x="648929" y="629266"/>
            <a:ext cx="6586491" cy="1676603"/>
          </a:xfrm>
        </p:spPr>
        <p:txBody>
          <a:bodyPr>
            <a:normAutofit/>
          </a:bodyPr>
          <a:lstStyle/>
          <a:p>
            <a:r>
              <a:rPr lang="en-US" dirty="0"/>
              <a:t>Types of Energy</a:t>
            </a:r>
          </a:p>
        </p:txBody>
      </p:sp>
      <p:sp>
        <p:nvSpPr>
          <p:cNvPr id="3" name="Content Placeholder 2">
            <a:extLst>
              <a:ext uri="{FF2B5EF4-FFF2-40B4-BE49-F238E27FC236}">
                <a16:creationId xmlns:a16="http://schemas.microsoft.com/office/drawing/2014/main" id="{12F120A1-56D2-44D3-B7CF-9D18079ADCAD}"/>
              </a:ext>
            </a:extLst>
          </p:cNvPr>
          <p:cNvSpPr>
            <a:spLocks noGrp="1"/>
          </p:cNvSpPr>
          <p:nvPr>
            <p:ph idx="1"/>
          </p:nvPr>
        </p:nvSpPr>
        <p:spPr>
          <a:xfrm>
            <a:off x="304800" y="1998134"/>
            <a:ext cx="6930619" cy="4225686"/>
          </a:xfrm>
        </p:spPr>
        <p:txBody>
          <a:bodyPr>
            <a:normAutofit/>
          </a:bodyPr>
          <a:lstStyle/>
          <a:p>
            <a:pPr marL="0" indent="0">
              <a:buNone/>
            </a:pPr>
            <a:r>
              <a:rPr lang="en-US" sz="2400" b="1" u="sng" dirty="0"/>
              <a:t>___________________ </a:t>
            </a:r>
            <a:r>
              <a:rPr lang="en-US" sz="2200" dirty="0"/>
              <a:t>is the energy associated with motion.</a:t>
            </a:r>
          </a:p>
          <a:p>
            <a:pPr lvl="1"/>
            <a:r>
              <a:rPr lang="en-US" sz="2200" dirty="0"/>
              <a:t>Examples- a moving car, flowing electrons (electricity), and wind.</a:t>
            </a:r>
          </a:p>
          <a:p>
            <a:pPr marL="0" indent="0">
              <a:buNone/>
            </a:pPr>
            <a:r>
              <a:rPr lang="en-US" sz="2400" b="1" u="sng" dirty="0"/>
              <a:t>___________________ </a:t>
            </a:r>
            <a:r>
              <a:rPr lang="en-US" sz="2200" dirty="0"/>
              <a:t>is also a type of kinetic energy. The hotter an object is the faster the molecules, atoms or ions are moving</a:t>
            </a:r>
          </a:p>
          <a:p>
            <a:pPr marL="0" indent="0">
              <a:buNone/>
            </a:pPr>
            <a:r>
              <a:rPr lang="en-US" sz="2200" b="1" dirty="0"/>
              <a:t>Temperature</a:t>
            </a:r>
            <a:r>
              <a:rPr lang="en-US" sz="2200" dirty="0"/>
              <a:t> is the measure of the average heat or thermal energy of a sample of matter.</a:t>
            </a:r>
          </a:p>
          <a:p>
            <a:pPr marL="0" indent="0">
              <a:buNone/>
            </a:pPr>
            <a:r>
              <a:rPr lang="en-US" sz="2200" b="1" dirty="0"/>
              <a:t>Electromagnetic Radiation </a:t>
            </a:r>
            <a:r>
              <a:rPr lang="en-US" sz="2200" dirty="0"/>
              <a:t>is another form of kinetic energy where the energy travels as a wave. </a:t>
            </a:r>
          </a:p>
          <a:p>
            <a:pPr marL="0" indent="0">
              <a:buNone/>
            </a:pPr>
            <a:endParaRPr lang="en-US" sz="2200" dirty="0"/>
          </a:p>
        </p:txBody>
      </p:sp>
      <p:pic>
        <p:nvPicPr>
          <p:cNvPr id="5" name="Picture 4" descr="A picture containing outdoor, grass, building, water&#10;&#10;Description automatically generated">
            <a:extLst>
              <a:ext uri="{FF2B5EF4-FFF2-40B4-BE49-F238E27FC236}">
                <a16:creationId xmlns:a16="http://schemas.microsoft.com/office/drawing/2014/main" id="{9452926B-F2F0-4DC9-BEE5-FD5E244DDC6A}"/>
              </a:ext>
            </a:extLst>
          </p:cNvPr>
          <p:cNvPicPr>
            <a:picLocks noChangeAspect="1"/>
          </p:cNvPicPr>
          <p:nvPr/>
        </p:nvPicPr>
        <p:blipFill rotWithShape="1">
          <a:blip r:embed="rId3">
            <a:extLst>
              <a:ext uri="{28A0092B-C50C-407E-A947-70E740481C1C}">
                <a14:useLocalDpi xmlns:a14="http://schemas.microsoft.com/office/drawing/2010/main" val="0"/>
              </a:ext>
            </a:extLst>
          </a:blip>
          <a:srcRect r="9759" b="1"/>
          <a:stretch/>
        </p:blipFill>
        <p:spPr>
          <a:xfrm>
            <a:off x="7556408" y="10"/>
            <a:ext cx="4635591" cy="6857990"/>
          </a:xfrm>
          <a:prstGeom prst="rect">
            <a:avLst/>
          </a:prstGeom>
          <a:effectLst/>
        </p:spPr>
      </p:pic>
      <p:sp>
        <p:nvSpPr>
          <p:cNvPr id="6" name="TextBox 5">
            <a:extLst>
              <a:ext uri="{FF2B5EF4-FFF2-40B4-BE49-F238E27FC236}">
                <a16:creationId xmlns:a16="http://schemas.microsoft.com/office/drawing/2014/main" id="{833CBB15-24ED-47FD-A269-2D40ADEF001C}"/>
              </a:ext>
            </a:extLst>
          </p:cNvPr>
          <p:cNvSpPr txBox="1"/>
          <p:nvPr/>
        </p:nvSpPr>
        <p:spPr>
          <a:xfrm>
            <a:off x="5875867" y="254000"/>
            <a:ext cx="1540933" cy="923330"/>
          </a:xfrm>
          <a:prstGeom prst="rect">
            <a:avLst/>
          </a:prstGeom>
          <a:noFill/>
        </p:spPr>
        <p:txBody>
          <a:bodyPr wrap="square" rtlCol="0">
            <a:spAutoFit/>
          </a:bodyPr>
          <a:lstStyle/>
          <a:p>
            <a:r>
              <a:rPr lang="en-US" dirty="0"/>
              <a:t>Ocean thermal energy plant</a:t>
            </a:r>
          </a:p>
        </p:txBody>
      </p:sp>
    </p:spTree>
    <p:extLst>
      <p:ext uri="{BB962C8B-B14F-4D97-AF65-F5344CB8AC3E}">
        <p14:creationId xmlns:p14="http://schemas.microsoft.com/office/powerpoint/2010/main" val="17462776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334C1A-295C-4920-8883-D1326E32CEFD}"/>
              </a:ext>
            </a:extLst>
          </p:cNvPr>
          <p:cNvSpPr>
            <a:spLocks noGrp="1"/>
          </p:cNvSpPr>
          <p:nvPr>
            <p:ph type="title"/>
          </p:nvPr>
        </p:nvSpPr>
        <p:spPr>
          <a:xfrm>
            <a:off x="838200" y="585216"/>
            <a:ext cx="10515600" cy="1325563"/>
          </a:xfrm>
        </p:spPr>
        <p:txBody>
          <a:bodyPr>
            <a:normAutofit/>
          </a:bodyPr>
          <a:lstStyle/>
          <a:p>
            <a:r>
              <a:rPr lang="en-US">
                <a:solidFill>
                  <a:schemeClr val="bg1"/>
                </a:solidFill>
              </a:rPr>
              <a:t>Kinetic Energy Continued</a:t>
            </a:r>
          </a:p>
        </p:txBody>
      </p:sp>
      <p:pic>
        <p:nvPicPr>
          <p:cNvPr id="5" name="Picture 4" descr="A picture containing clock, light&#10;&#10;Description automatically generated">
            <a:extLst>
              <a:ext uri="{FF2B5EF4-FFF2-40B4-BE49-F238E27FC236}">
                <a16:creationId xmlns:a16="http://schemas.microsoft.com/office/drawing/2014/main" id="{673EE227-D0D7-4FC7-973B-328F73DEB480}"/>
              </a:ext>
            </a:extLst>
          </p:cNvPr>
          <p:cNvPicPr>
            <a:picLocks noChangeAspect="1"/>
          </p:cNvPicPr>
          <p:nvPr/>
        </p:nvPicPr>
        <p:blipFill rotWithShape="1">
          <a:blip r:embed="rId2">
            <a:extLst>
              <a:ext uri="{28A0092B-C50C-407E-A947-70E740481C1C}">
                <a14:useLocalDpi xmlns:a14="http://schemas.microsoft.com/office/drawing/2010/main" val="0"/>
              </a:ext>
            </a:extLst>
          </a:blip>
          <a:srcRect t="941" r="3" b="3"/>
          <a:stretch/>
        </p:blipFill>
        <p:spPr>
          <a:xfrm>
            <a:off x="841248" y="2516777"/>
            <a:ext cx="6236208" cy="3660185"/>
          </a:xfrm>
          <a:prstGeom prst="rect">
            <a:avLst/>
          </a:prstGeom>
        </p:spPr>
      </p:pic>
      <p:sp>
        <p:nvSpPr>
          <p:cNvPr id="3" name="Content Placeholder 2">
            <a:extLst>
              <a:ext uri="{FF2B5EF4-FFF2-40B4-BE49-F238E27FC236}">
                <a16:creationId xmlns:a16="http://schemas.microsoft.com/office/drawing/2014/main" id="{9AC26EFF-F85D-40B7-B31F-9B981B78CAD4}"/>
              </a:ext>
            </a:extLst>
          </p:cNvPr>
          <p:cNvSpPr>
            <a:spLocks noGrp="1"/>
          </p:cNvSpPr>
          <p:nvPr>
            <p:ph idx="1"/>
          </p:nvPr>
        </p:nvSpPr>
        <p:spPr>
          <a:xfrm>
            <a:off x="7247467" y="2386584"/>
            <a:ext cx="4103285" cy="4152671"/>
          </a:xfrm>
        </p:spPr>
        <p:txBody>
          <a:bodyPr anchor="ctr">
            <a:normAutofit/>
          </a:bodyPr>
          <a:lstStyle/>
          <a:p>
            <a:pPr marL="0" indent="0">
              <a:buNone/>
            </a:pPr>
            <a:r>
              <a:rPr lang="en-US" sz="2000" b="1" u="sng" dirty="0"/>
              <a:t>______________________________</a:t>
            </a:r>
            <a:r>
              <a:rPr lang="en-US" sz="2000" b="1" u="sng" dirty="0" err="1"/>
              <a:t>i</a:t>
            </a:r>
            <a:r>
              <a:rPr lang="en-US" sz="2000" dirty="0" err="1"/>
              <a:t>is</a:t>
            </a:r>
            <a:r>
              <a:rPr lang="en-US" sz="2000" dirty="0"/>
              <a:t> another form of kinetic energy where the energy travels as a wave. Different wavelengths have different amounts of energy.</a:t>
            </a:r>
          </a:p>
          <a:p>
            <a:pPr marL="0" indent="0">
              <a:buNone/>
            </a:pPr>
            <a:endParaRPr lang="en-US" sz="2000" dirty="0"/>
          </a:p>
          <a:p>
            <a:pPr marL="0" indent="0">
              <a:buNone/>
            </a:pPr>
            <a:r>
              <a:rPr lang="en-US" sz="2000" dirty="0"/>
              <a:t>The Sun emits electromagnetic radiation. This is the energy that fuels many of the processes on Earth. </a:t>
            </a:r>
          </a:p>
          <a:p>
            <a:pPr marL="0" indent="0">
              <a:buNone/>
            </a:pPr>
            <a:endParaRPr lang="en-US" sz="2000" dirty="0"/>
          </a:p>
          <a:p>
            <a:pPr marL="0" indent="0">
              <a:buNone/>
            </a:pPr>
            <a:r>
              <a:rPr lang="en-US" sz="2000" dirty="0"/>
              <a:t>Solar energy is a key factor in achieving sustainability.</a:t>
            </a:r>
          </a:p>
          <a:p>
            <a:pPr marL="0" indent="0">
              <a:buNone/>
            </a:pPr>
            <a:endParaRPr lang="en-US" sz="1700" dirty="0"/>
          </a:p>
          <a:p>
            <a:endParaRPr lang="en-US" sz="1700" dirty="0"/>
          </a:p>
        </p:txBody>
      </p:sp>
    </p:spTree>
    <p:extLst>
      <p:ext uri="{BB962C8B-B14F-4D97-AF65-F5344CB8AC3E}">
        <p14:creationId xmlns:p14="http://schemas.microsoft.com/office/powerpoint/2010/main" val="4144363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25"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Rectangle 28">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512A8A48-274E-4322-BE71-C277281ABB69}"/>
              </a:ext>
            </a:extLst>
          </p:cNvPr>
          <p:cNvSpPr>
            <a:spLocks noGrp="1"/>
          </p:cNvSpPr>
          <p:nvPr>
            <p:ph type="title"/>
          </p:nvPr>
        </p:nvSpPr>
        <p:spPr>
          <a:xfrm>
            <a:off x="1047280" y="759805"/>
            <a:ext cx="10306520" cy="1325563"/>
          </a:xfrm>
        </p:spPr>
        <p:txBody>
          <a:bodyPr>
            <a:normAutofit/>
          </a:bodyPr>
          <a:lstStyle/>
          <a:p>
            <a:r>
              <a:rPr lang="en-US" sz="4000">
                <a:solidFill>
                  <a:srgbClr val="FFFFFF"/>
                </a:solidFill>
              </a:rPr>
              <a:t>Potential Energy</a:t>
            </a:r>
          </a:p>
        </p:txBody>
      </p:sp>
      <p:sp>
        <p:nvSpPr>
          <p:cNvPr id="3" name="Content Placeholder 2">
            <a:extLst>
              <a:ext uri="{FF2B5EF4-FFF2-40B4-BE49-F238E27FC236}">
                <a16:creationId xmlns:a16="http://schemas.microsoft.com/office/drawing/2014/main" id="{FA8F3961-8085-4BFB-A7E2-927FDEF69D4F}"/>
              </a:ext>
            </a:extLst>
          </p:cNvPr>
          <p:cNvSpPr>
            <a:spLocks noGrp="1"/>
          </p:cNvSpPr>
          <p:nvPr>
            <p:ph idx="1"/>
          </p:nvPr>
        </p:nvSpPr>
        <p:spPr>
          <a:xfrm>
            <a:off x="1222645" y="2340332"/>
            <a:ext cx="4053545" cy="3563159"/>
          </a:xfrm>
        </p:spPr>
        <p:txBody>
          <a:bodyPr>
            <a:noAutofit/>
          </a:bodyPr>
          <a:lstStyle/>
          <a:p>
            <a:r>
              <a:rPr lang="en-US" sz="2000" b="1" u="sng" dirty="0"/>
              <a:t>___________________ </a:t>
            </a:r>
            <a:r>
              <a:rPr lang="en-US" sz="2000" dirty="0"/>
              <a:t>is energy that is stored and potentially available for use. </a:t>
            </a:r>
          </a:p>
          <a:p>
            <a:r>
              <a:rPr lang="en-US" sz="2000" dirty="0"/>
              <a:t>Examples: A cell phone sitting on a desk. Energy is stored in the molecules of food and is released during digestion. </a:t>
            </a:r>
          </a:p>
          <a:p>
            <a:endParaRPr lang="en-US" sz="2000" dirty="0"/>
          </a:p>
          <a:p>
            <a:r>
              <a:rPr lang="en-US" sz="2000" dirty="0"/>
              <a:t>Potential energy can be </a:t>
            </a:r>
            <a:r>
              <a:rPr lang="en-US" sz="2000" b="1" u="sng" dirty="0"/>
              <a:t>___________________</a:t>
            </a:r>
            <a:r>
              <a:rPr lang="en-US" sz="2000" dirty="0"/>
              <a:t> to kinetic energy. For example, water behind a dam can be used to power a turbine and convert the potential energy into kinetic energy.</a:t>
            </a:r>
          </a:p>
        </p:txBody>
      </p:sp>
      <p:pic>
        <p:nvPicPr>
          <p:cNvPr id="7" name="Picture 6" descr="Water next to the rock&#10;&#10;Description automatically generated">
            <a:extLst>
              <a:ext uri="{FF2B5EF4-FFF2-40B4-BE49-F238E27FC236}">
                <a16:creationId xmlns:a16="http://schemas.microsoft.com/office/drawing/2014/main" id="{D5108980-692D-45A3-A494-39D36096C365}"/>
              </a:ext>
            </a:extLst>
          </p:cNvPr>
          <p:cNvPicPr>
            <a:picLocks noChangeAspect="1"/>
          </p:cNvPicPr>
          <p:nvPr/>
        </p:nvPicPr>
        <p:blipFill rotWithShape="1">
          <a:blip r:embed="rId2">
            <a:extLst>
              <a:ext uri="{28A0092B-C50C-407E-A947-70E740481C1C}">
                <a14:useLocalDpi xmlns:a14="http://schemas.microsoft.com/office/drawing/2010/main" val="0"/>
              </a:ext>
            </a:extLst>
          </a:blip>
          <a:srcRect l="6519" r="3857" b="-1"/>
          <a:stretch/>
        </p:blipFill>
        <p:spPr>
          <a:xfrm>
            <a:off x="6098892" y="2492376"/>
            <a:ext cx="4802404" cy="3563372"/>
          </a:xfrm>
          <a:prstGeom prst="rect">
            <a:avLst/>
          </a:prstGeom>
        </p:spPr>
      </p:pic>
    </p:spTree>
    <p:extLst>
      <p:ext uri="{BB962C8B-B14F-4D97-AF65-F5344CB8AC3E}">
        <p14:creationId xmlns:p14="http://schemas.microsoft.com/office/powerpoint/2010/main" val="15986593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3"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16">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8C8CF128-6E61-40CF-8D6E-BACF849AEE2E}"/>
              </a:ext>
            </a:extLst>
          </p:cNvPr>
          <p:cNvSpPr>
            <a:spLocks noGrp="1"/>
          </p:cNvSpPr>
          <p:nvPr>
            <p:ph type="title"/>
          </p:nvPr>
        </p:nvSpPr>
        <p:spPr>
          <a:xfrm>
            <a:off x="1047280" y="759805"/>
            <a:ext cx="10306520" cy="1325563"/>
          </a:xfrm>
        </p:spPr>
        <p:txBody>
          <a:bodyPr>
            <a:normAutofit/>
          </a:bodyPr>
          <a:lstStyle/>
          <a:p>
            <a:r>
              <a:rPr lang="en-US" sz="4000">
                <a:solidFill>
                  <a:srgbClr val="FFFFFF"/>
                </a:solidFill>
              </a:rPr>
              <a:t>Energy Laws</a:t>
            </a:r>
          </a:p>
        </p:txBody>
      </p:sp>
      <p:sp>
        <p:nvSpPr>
          <p:cNvPr id="3" name="Content Placeholder 2">
            <a:extLst>
              <a:ext uri="{FF2B5EF4-FFF2-40B4-BE49-F238E27FC236}">
                <a16:creationId xmlns:a16="http://schemas.microsoft.com/office/drawing/2014/main" id="{6272B1C3-8ED9-4A0B-99DB-E32F251E72CF}"/>
              </a:ext>
            </a:extLst>
          </p:cNvPr>
          <p:cNvSpPr>
            <a:spLocks noGrp="1"/>
          </p:cNvSpPr>
          <p:nvPr>
            <p:ph idx="1"/>
          </p:nvPr>
        </p:nvSpPr>
        <p:spPr>
          <a:xfrm>
            <a:off x="1424904" y="2494450"/>
            <a:ext cx="4053545" cy="3563159"/>
          </a:xfrm>
        </p:spPr>
        <p:txBody>
          <a:bodyPr>
            <a:normAutofit/>
          </a:bodyPr>
          <a:lstStyle/>
          <a:p>
            <a:r>
              <a:rPr lang="en-US" sz="2400" b="1" u="sng" dirty="0"/>
              <a:t>____________________________________</a:t>
            </a:r>
            <a:r>
              <a:rPr lang="en-US" sz="2400" dirty="0"/>
              <a:t>(Law of Conservation of Energy)- When energy is converted from one form to another in a physical or chemical change no energy is created or destroyed. The total amount of energy does not change.</a:t>
            </a:r>
          </a:p>
          <a:p>
            <a:endParaRPr lang="en-US" sz="2400" dirty="0"/>
          </a:p>
        </p:txBody>
      </p:sp>
      <p:pic>
        <p:nvPicPr>
          <p:cNvPr id="5" name="Picture 4" descr="A picture containing sitting, metal, white, table&#10;&#10;Description automatically generated">
            <a:extLst>
              <a:ext uri="{FF2B5EF4-FFF2-40B4-BE49-F238E27FC236}">
                <a16:creationId xmlns:a16="http://schemas.microsoft.com/office/drawing/2014/main" id="{3DF0C3AC-DC34-40D5-82B9-67CFF024B0D7}"/>
              </a:ext>
            </a:extLst>
          </p:cNvPr>
          <p:cNvPicPr>
            <a:picLocks noChangeAspect="1"/>
          </p:cNvPicPr>
          <p:nvPr/>
        </p:nvPicPr>
        <p:blipFill rotWithShape="1">
          <a:blip r:embed="rId2">
            <a:extLst>
              <a:ext uri="{28A0092B-C50C-407E-A947-70E740481C1C}">
                <a14:useLocalDpi xmlns:a14="http://schemas.microsoft.com/office/drawing/2010/main" val="0"/>
              </a:ext>
            </a:extLst>
          </a:blip>
          <a:srcRect r="10040"/>
          <a:stretch/>
        </p:blipFill>
        <p:spPr>
          <a:xfrm>
            <a:off x="6098892" y="2492376"/>
            <a:ext cx="4802404" cy="3563372"/>
          </a:xfrm>
          <a:prstGeom prst="rect">
            <a:avLst/>
          </a:prstGeom>
        </p:spPr>
      </p:pic>
    </p:spTree>
    <p:extLst>
      <p:ext uri="{BB962C8B-B14F-4D97-AF65-F5344CB8AC3E}">
        <p14:creationId xmlns:p14="http://schemas.microsoft.com/office/powerpoint/2010/main" val="5049289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E09EACE-F6F7-4FDA-B958-7EAE4B190E18}"/>
              </a:ext>
            </a:extLst>
          </p:cNvPr>
          <p:cNvSpPr>
            <a:spLocks noGrp="1"/>
          </p:cNvSpPr>
          <p:nvPr>
            <p:ph type="title"/>
          </p:nvPr>
        </p:nvSpPr>
        <p:spPr>
          <a:xfrm>
            <a:off x="640079" y="2053641"/>
            <a:ext cx="3669161" cy="2760098"/>
          </a:xfrm>
        </p:spPr>
        <p:txBody>
          <a:bodyPr>
            <a:normAutofit/>
          </a:bodyPr>
          <a:lstStyle/>
          <a:p>
            <a:r>
              <a:rPr lang="en-US" sz="3700">
                <a:solidFill>
                  <a:srgbClr val="FFFFFF"/>
                </a:solidFill>
              </a:rPr>
              <a:t>Second Law of Thermodynamics</a:t>
            </a:r>
          </a:p>
        </p:txBody>
      </p:sp>
      <p:sp>
        <p:nvSpPr>
          <p:cNvPr id="3" name="Content Placeholder 2">
            <a:extLst>
              <a:ext uri="{FF2B5EF4-FFF2-40B4-BE49-F238E27FC236}">
                <a16:creationId xmlns:a16="http://schemas.microsoft.com/office/drawing/2014/main" id="{3D7EAED4-17E2-46F0-8482-CA016A65C8F4}"/>
              </a:ext>
            </a:extLst>
          </p:cNvPr>
          <p:cNvSpPr>
            <a:spLocks noGrp="1"/>
          </p:cNvSpPr>
          <p:nvPr>
            <p:ph idx="1"/>
          </p:nvPr>
        </p:nvSpPr>
        <p:spPr>
          <a:xfrm>
            <a:off x="6090574" y="801866"/>
            <a:ext cx="5306084" cy="5230634"/>
          </a:xfrm>
        </p:spPr>
        <p:txBody>
          <a:bodyPr anchor="ctr">
            <a:normAutofit/>
          </a:bodyPr>
          <a:lstStyle/>
          <a:p>
            <a:r>
              <a:rPr lang="en-US" sz="2400" b="1" u="sng" dirty="0"/>
              <a:t>________________________________</a:t>
            </a:r>
            <a:r>
              <a:rPr lang="en-US" sz="2400" dirty="0">
                <a:solidFill>
                  <a:srgbClr val="000000"/>
                </a:solidFill>
              </a:rPr>
              <a:t>Whenever energy is converted from one type of energy to another type of energy in a physical or chemical change the resulting energy is lower-quality energy or less usable energy than before. This occurs because some energy is lost as heat.</a:t>
            </a:r>
          </a:p>
          <a:p>
            <a:endParaRPr lang="en-US" sz="2400" dirty="0">
              <a:solidFill>
                <a:srgbClr val="000000"/>
              </a:solidFill>
            </a:endParaRPr>
          </a:p>
          <a:p>
            <a:r>
              <a:rPr lang="en-US" sz="2400" dirty="0">
                <a:solidFill>
                  <a:srgbClr val="000000"/>
                </a:solidFill>
              </a:rPr>
              <a:t>This means that we cannot recycle high-quality energy.</a:t>
            </a:r>
          </a:p>
        </p:txBody>
      </p:sp>
    </p:spTree>
    <p:extLst>
      <p:ext uri="{BB962C8B-B14F-4D97-AF65-F5344CB8AC3E}">
        <p14:creationId xmlns:p14="http://schemas.microsoft.com/office/powerpoint/2010/main" val="1910797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D38EE57-B708-47C9-A4A4-E25F09FAB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57A28182-58A5-4DBB-8F64-BD944BCA8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3" name="Freeform 44">
              <a:extLst>
                <a:ext uri="{FF2B5EF4-FFF2-40B4-BE49-F238E27FC236}">
                  <a16:creationId xmlns:a16="http://schemas.microsoft.com/office/drawing/2014/main" id="{E4A9080E-7BA6-45FC-8677-8B9D5F4DA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45">
              <a:extLst>
                <a:ext uri="{FF2B5EF4-FFF2-40B4-BE49-F238E27FC236}">
                  <a16:creationId xmlns:a16="http://schemas.microsoft.com/office/drawing/2014/main" id="{2163D516-75D4-4DE0-AC27-63719125A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6">
              <a:extLst>
                <a:ext uri="{FF2B5EF4-FFF2-40B4-BE49-F238E27FC236}">
                  <a16:creationId xmlns:a16="http://schemas.microsoft.com/office/drawing/2014/main" id="{E74A26A5-C23A-46D4-B0FF-155FB38346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7">
              <a:extLst>
                <a:ext uri="{FF2B5EF4-FFF2-40B4-BE49-F238E27FC236}">
                  <a16:creationId xmlns:a16="http://schemas.microsoft.com/office/drawing/2014/main" id="{08E0243F-1062-43C6-AD04-130DFF668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16">
              <a:extLst>
                <a:ext uri="{FF2B5EF4-FFF2-40B4-BE49-F238E27FC236}">
                  <a16:creationId xmlns:a16="http://schemas.microsoft.com/office/drawing/2014/main" id="{94C5517B-1B0F-47AA-93A5-36718996986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5117AAA2-905E-4122-AC50-4BCA4FE6EA91}"/>
              </a:ext>
            </a:extLst>
          </p:cNvPr>
          <p:cNvSpPr>
            <a:spLocks noGrp="1"/>
          </p:cNvSpPr>
          <p:nvPr>
            <p:ph type="title"/>
          </p:nvPr>
        </p:nvSpPr>
        <p:spPr>
          <a:xfrm>
            <a:off x="1047280" y="759805"/>
            <a:ext cx="10306520" cy="1325563"/>
          </a:xfrm>
        </p:spPr>
        <p:txBody>
          <a:bodyPr>
            <a:normAutofit/>
          </a:bodyPr>
          <a:lstStyle/>
          <a:p>
            <a:r>
              <a:rPr lang="en-US" sz="4000">
                <a:solidFill>
                  <a:srgbClr val="FFFFFF"/>
                </a:solidFill>
              </a:rPr>
              <a:t>The Scientific Method</a:t>
            </a:r>
          </a:p>
        </p:txBody>
      </p:sp>
      <p:sp>
        <p:nvSpPr>
          <p:cNvPr id="3" name="Content Placeholder 2">
            <a:extLst>
              <a:ext uri="{FF2B5EF4-FFF2-40B4-BE49-F238E27FC236}">
                <a16:creationId xmlns:a16="http://schemas.microsoft.com/office/drawing/2014/main" id="{B70929D8-59CB-4AAE-A0BD-F39BA91D657B}"/>
              </a:ext>
            </a:extLst>
          </p:cNvPr>
          <p:cNvSpPr>
            <a:spLocks noGrp="1"/>
          </p:cNvSpPr>
          <p:nvPr>
            <p:ph idx="1"/>
          </p:nvPr>
        </p:nvSpPr>
        <p:spPr>
          <a:xfrm>
            <a:off x="1424904" y="2494450"/>
            <a:ext cx="4053545" cy="3563159"/>
          </a:xfrm>
        </p:spPr>
        <p:txBody>
          <a:bodyPr>
            <a:normAutofit fontScale="92500" lnSpcReduction="10000"/>
          </a:bodyPr>
          <a:lstStyle/>
          <a:p>
            <a:r>
              <a:rPr lang="en-US" dirty="0"/>
              <a:t>Scientists use the </a:t>
            </a:r>
            <a:r>
              <a:rPr lang="en-US" b="1" u="sng" dirty="0"/>
              <a:t>___________________ </a:t>
            </a:r>
            <a:r>
              <a:rPr lang="en-US" dirty="0"/>
              <a:t>to advance knowledge and understanding of how the natural world works. </a:t>
            </a:r>
          </a:p>
          <a:p>
            <a:pPr lvl="1"/>
            <a:r>
              <a:rPr lang="en-US" sz="2800" dirty="0"/>
              <a:t>The key takeaway is that it is a logical </a:t>
            </a:r>
            <a:r>
              <a:rPr lang="en-US" sz="2800" b="1" u="sng" dirty="0"/>
              <a:t>process</a:t>
            </a:r>
            <a:r>
              <a:rPr lang="en-US" sz="2800" dirty="0"/>
              <a:t> to solving a problem or answer a question</a:t>
            </a:r>
            <a:r>
              <a:rPr lang="en-US" sz="1900" dirty="0"/>
              <a:t>. </a:t>
            </a:r>
          </a:p>
          <a:p>
            <a:endParaRPr lang="en-US" sz="1900" dirty="0"/>
          </a:p>
        </p:txBody>
      </p:sp>
      <p:pic>
        <p:nvPicPr>
          <p:cNvPr id="5" name="Graphic 4">
            <a:extLst>
              <a:ext uri="{FF2B5EF4-FFF2-40B4-BE49-F238E27FC236}">
                <a16:creationId xmlns:a16="http://schemas.microsoft.com/office/drawing/2014/main" id="{0E3F1987-8DB9-4AD8-AEBA-118297894AD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03129" y="1730327"/>
            <a:ext cx="6226461" cy="5127674"/>
          </a:xfrm>
          <a:prstGeom prst="rect">
            <a:avLst/>
          </a:prstGeom>
        </p:spPr>
      </p:pic>
    </p:spTree>
    <p:extLst>
      <p:ext uri="{BB962C8B-B14F-4D97-AF65-F5344CB8AC3E}">
        <p14:creationId xmlns:p14="http://schemas.microsoft.com/office/powerpoint/2010/main" val="28569380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3"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16">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BC9D3741-0C95-40DC-B50F-CC996B95138F}"/>
              </a:ext>
            </a:extLst>
          </p:cNvPr>
          <p:cNvSpPr>
            <a:spLocks noGrp="1"/>
          </p:cNvSpPr>
          <p:nvPr>
            <p:ph type="title"/>
          </p:nvPr>
        </p:nvSpPr>
        <p:spPr>
          <a:xfrm>
            <a:off x="1047280" y="759805"/>
            <a:ext cx="10306520" cy="1325563"/>
          </a:xfrm>
        </p:spPr>
        <p:txBody>
          <a:bodyPr>
            <a:normAutofit/>
          </a:bodyPr>
          <a:lstStyle/>
          <a:p>
            <a:r>
              <a:rPr lang="en-US" sz="4000">
                <a:solidFill>
                  <a:srgbClr val="FFFFFF"/>
                </a:solidFill>
              </a:rPr>
              <a:t>Systems </a:t>
            </a:r>
          </a:p>
        </p:txBody>
      </p:sp>
      <p:sp>
        <p:nvSpPr>
          <p:cNvPr id="3" name="Content Placeholder 2">
            <a:extLst>
              <a:ext uri="{FF2B5EF4-FFF2-40B4-BE49-F238E27FC236}">
                <a16:creationId xmlns:a16="http://schemas.microsoft.com/office/drawing/2014/main" id="{2C669414-190E-48AE-BD64-AB35FEF9C7E7}"/>
              </a:ext>
            </a:extLst>
          </p:cNvPr>
          <p:cNvSpPr>
            <a:spLocks noGrp="1"/>
          </p:cNvSpPr>
          <p:nvPr>
            <p:ph idx="1"/>
          </p:nvPr>
        </p:nvSpPr>
        <p:spPr>
          <a:xfrm>
            <a:off x="1424904" y="2494450"/>
            <a:ext cx="4053545" cy="3563159"/>
          </a:xfrm>
        </p:spPr>
        <p:txBody>
          <a:bodyPr>
            <a:normAutofit/>
          </a:bodyPr>
          <a:lstStyle/>
          <a:p>
            <a:pPr marL="0" indent="0">
              <a:buNone/>
            </a:pPr>
            <a:r>
              <a:rPr lang="en-US" sz="2400" dirty="0"/>
              <a:t>A </a:t>
            </a:r>
            <a:r>
              <a:rPr lang="en-US" sz="2400" b="1" u="sng" dirty="0"/>
              <a:t>___________________</a:t>
            </a:r>
            <a:r>
              <a:rPr lang="en-US" sz="2400" dirty="0"/>
              <a:t> is a set of components that function and interact in some regular way. </a:t>
            </a:r>
          </a:p>
          <a:p>
            <a:r>
              <a:rPr lang="en-US" sz="2400" dirty="0"/>
              <a:t>Example- The human body, a forest, ecosystem and Earth. </a:t>
            </a:r>
          </a:p>
        </p:txBody>
      </p:sp>
      <p:pic>
        <p:nvPicPr>
          <p:cNvPr id="5" name="Picture 4" descr="A picture containing text, accessory, map, umbrella&#10;&#10;Description automatically generated">
            <a:extLst>
              <a:ext uri="{FF2B5EF4-FFF2-40B4-BE49-F238E27FC236}">
                <a16:creationId xmlns:a16="http://schemas.microsoft.com/office/drawing/2014/main" id="{F3894C42-8CC8-4F18-84E8-4D01CD0942ED}"/>
              </a:ext>
            </a:extLst>
          </p:cNvPr>
          <p:cNvPicPr>
            <a:picLocks noChangeAspect="1"/>
          </p:cNvPicPr>
          <p:nvPr/>
        </p:nvPicPr>
        <p:blipFill rotWithShape="1">
          <a:blip r:embed="rId2">
            <a:extLst>
              <a:ext uri="{28A0092B-C50C-407E-A947-70E740481C1C}">
                <a14:useLocalDpi xmlns:a14="http://schemas.microsoft.com/office/drawing/2010/main" val="0"/>
              </a:ext>
            </a:extLst>
          </a:blip>
          <a:srcRect l="3371" r="2" b="2"/>
          <a:stretch/>
        </p:blipFill>
        <p:spPr>
          <a:xfrm>
            <a:off x="6098892" y="2492376"/>
            <a:ext cx="4802404" cy="3563372"/>
          </a:xfrm>
          <a:prstGeom prst="rect">
            <a:avLst/>
          </a:prstGeom>
        </p:spPr>
      </p:pic>
    </p:spTree>
    <p:extLst>
      <p:ext uri="{BB962C8B-B14F-4D97-AF65-F5344CB8AC3E}">
        <p14:creationId xmlns:p14="http://schemas.microsoft.com/office/powerpoint/2010/main" val="24391536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B3D9D-2CE6-440C-8E3F-77C4480A564B}"/>
              </a:ext>
            </a:extLst>
          </p:cNvPr>
          <p:cNvSpPr>
            <a:spLocks noGrp="1"/>
          </p:cNvSpPr>
          <p:nvPr>
            <p:ph type="title"/>
          </p:nvPr>
        </p:nvSpPr>
        <p:spPr/>
        <p:txBody>
          <a:bodyPr/>
          <a:lstStyle/>
          <a:p>
            <a:r>
              <a:rPr lang="en-US" dirty="0"/>
              <a:t>Systems Continued</a:t>
            </a:r>
          </a:p>
        </p:txBody>
      </p:sp>
      <p:sp>
        <p:nvSpPr>
          <p:cNvPr id="3" name="Content Placeholder 2">
            <a:extLst>
              <a:ext uri="{FF2B5EF4-FFF2-40B4-BE49-F238E27FC236}">
                <a16:creationId xmlns:a16="http://schemas.microsoft.com/office/drawing/2014/main" id="{89778F2C-B869-417B-A3EC-3B0CF4185294}"/>
              </a:ext>
            </a:extLst>
          </p:cNvPr>
          <p:cNvSpPr>
            <a:spLocks noGrp="1"/>
          </p:cNvSpPr>
          <p:nvPr>
            <p:ph idx="1"/>
          </p:nvPr>
        </p:nvSpPr>
        <p:spPr>
          <a:xfrm>
            <a:off x="838200" y="1690687"/>
            <a:ext cx="10515600" cy="4670355"/>
          </a:xfrm>
        </p:spPr>
        <p:txBody>
          <a:bodyPr/>
          <a:lstStyle/>
          <a:p>
            <a:pPr marL="0" indent="0">
              <a:buNone/>
            </a:pPr>
            <a:r>
              <a:rPr lang="en-US" dirty="0"/>
              <a:t>Systems have a few key components; </a:t>
            </a:r>
            <a:r>
              <a:rPr lang="en-US" b="1" u="sng" dirty="0"/>
              <a:t>___________________</a:t>
            </a:r>
            <a:r>
              <a:rPr lang="en-US" dirty="0"/>
              <a:t> , </a:t>
            </a:r>
            <a:r>
              <a:rPr lang="en-US" b="1" u="sng" dirty="0"/>
              <a:t>___________________ </a:t>
            </a:r>
            <a:r>
              <a:rPr lang="en-US" dirty="0"/>
              <a:t>and</a:t>
            </a:r>
            <a:r>
              <a:rPr lang="en-US" b="1" u="sng" dirty="0"/>
              <a:t> ___________________</a:t>
            </a:r>
            <a:r>
              <a:rPr lang="en-US" dirty="0"/>
              <a:t>.</a:t>
            </a:r>
          </a:p>
          <a:p>
            <a:pPr marL="0" indent="0">
              <a:buNone/>
            </a:pPr>
            <a:endParaRPr lang="en-US" dirty="0"/>
          </a:p>
          <a:p>
            <a:pPr marL="0" indent="0">
              <a:buNone/>
            </a:pPr>
            <a:r>
              <a:rPr lang="en-US" dirty="0"/>
              <a:t>For a system to be sustainable the throughputs must be able to handle the inputs and the environment must be able to absorb the outputs.</a:t>
            </a:r>
          </a:p>
          <a:p>
            <a:pPr marL="0" indent="0">
              <a:buNone/>
            </a:pPr>
            <a:r>
              <a:rPr lang="en-US" dirty="0"/>
              <a:t>Do you think our system is sustainable?  What are some examples of each component?</a:t>
            </a:r>
          </a:p>
          <a:p>
            <a:pPr marL="0" indent="0">
              <a:buNone/>
            </a:pPr>
            <a:endParaRPr lang="en-US" dirty="0"/>
          </a:p>
        </p:txBody>
      </p:sp>
      <p:sp>
        <p:nvSpPr>
          <p:cNvPr id="4" name="Rectangle 3">
            <a:extLst>
              <a:ext uri="{FF2B5EF4-FFF2-40B4-BE49-F238E27FC236}">
                <a16:creationId xmlns:a16="http://schemas.microsoft.com/office/drawing/2014/main" id="{1504EDAB-7941-4FFE-A979-48077B6EDAFC}"/>
              </a:ext>
            </a:extLst>
          </p:cNvPr>
          <p:cNvSpPr/>
          <p:nvPr/>
        </p:nvSpPr>
        <p:spPr>
          <a:xfrm>
            <a:off x="838200" y="5311189"/>
            <a:ext cx="2045677" cy="11816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6F0C4C8-8DD1-4BA0-AEA9-DC0D01D139CC}"/>
              </a:ext>
            </a:extLst>
          </p:cNvPr>
          <p:cNvSpPr txBox="1"/>
          <p:nvPr/>
        </p:nvSpPr>
        <p:spPr>
          <a:xfrm>
            <a:off x="838200" y="5339589"/>
            <a:ext cx="2045677" cy="1015663"/>
          </a:xfrm>
          <a:prstGeom prst="rect">
            <a:avLst/>
          </a:prstGeom>
          <a:noFill/>
        </p:spPr>
        <p:txBody>
          <a:bodyPr wrap="square" rtlCol="0">
            <a:spAutoFit/>
          </a:bodyPr>
          <a:lstStyle/>
          <a:p>
            <a:pPr algn="ctr"/>
            <a:r>
              <a:rPr lang="en-US" sz="2400" dirty="0"/>
              <a:t>Inputs</a:t>
            </a:r>
          </a:p>
          <a:p>
            <a:pPr algn="ctr"/>
            <a:r>
              <a:rPr lang="en-US" dirty="0"/>
              <a:t> (from the Environment)</a:t>
            </a:r>
          </a:p>
        </p:txBody>
      </p:sp>
      <p:sp>
        <p:nvSpPr>
          <p:cNvPr id="6" name="Arrow: Right 5">
            <a:extLst>
              <a:ext uri="{FF2B5EF4-FFF2-40B4-BE49-F238E27FC236}">
                <a16:creationId xmlns:a16="http://schemas.microsoft.com/office/drawing/2014/main" id="{709298E6-3278-4FD4-BD09-C6E6BA098C30}"/>
              </a:ext>
            </a:extLst>
          </p:cNvPr>
          <p:cNvSpPr/>
          <p:nvPr/>
        </p:nvSpPr>
        <p:spPr>
          <a:xfrm>
            <a:off x="3021494" y="5588221"/>
            <a:ext cx="728869" cy="3398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59C58B0-49EE-4129-A9F3-189925D6FEB5}"/>
              </a:ext>
            </a:extLst>
          </p:cNvPr>
          <p:cNvSpPr/>
          <p:nvPr/>
        </p:nvSpPr>
        <p:spPr>
          <a:xfrm>
            <a:off x="3887981" y="5311189"/>
            <a:ext cx="2045677" cy="11816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25EDCF2-565B-4DCA-B2D9-FB78B471293E}"/>
              </a:ext>
            </a:extLst>
          </p:cNvPr>
          <p:cNvSpPr txBox="1"/>
          <p:nvPr/>
        </p:nvSpPr>
        <p:spPr>
          <a:xfrm>
            <a:off x="3887981" y="5384880"/>
            <a:ext cx="2045677" cy="738664"/>
          </a:xfrm>
          <a:prstGeom prst="rect">
            <a:avLst/>
          </a:prstGeom>
          <a:noFill/>
        </p:spPr>
        <p:txBody>
          <a:bodyPr wrap="square" rtlCol="0">
            <a:spAutoFit/>
          </a:bodyPr>
          <a:lstStyle/>
          <a:p>
            <a:pPr algn="ctr"/>
            <a:r>
              <a:rPr lang="en-US" sz="2400" dirty="0">
                <a:sym typeface="Wingdings" panose="05000000000000000000" pitchFamily="2" charset="2"/>
              </a:rPr>
              <a:t>Throughputs</a:t>
            </a:r>
            <a:r>
              <a:rPr lang="en-US" dirty="0">
                <a:sym typeface="Wingdings" panose="05000000000000000000" pitchFamily="2" charset="2"/>
              </a:rPr>
              <a:t> (system processes)</a:t>
            </a:r>
            <a:endParaRPr lang="en-US" dirty="0"/>
          </a:p>
        </p:txBody>
      </p:sp>
      <p:sp>
        <p:nvSpPr>
          <p:cNvPr id="9" name="Arrow: Right 8">
            <a:extLst>
              <a:ext uri="{FF2B5EF4-FFF2-40B4-BE49-F238E27FC236}">
                <a16:creationId xmlns:a16="http://schemas.microsoft.com/office/drawing/2014/main" id="{1C80C1F3-830C-40CB-93AE-ACA68ED2F7F8}"/>
              </a:ext>
            </a:extLst>
          </p:cNvPr>
          <p:cNvSpPr/>
          <p:nvPr/>
        </p:nvSpPr>
        <p:spPr>
          <a:xfrm>
            <a:off x="6066429" y="5677487"/>
            <a:ext cx="728869" cy="3398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1AF0465-2599-488A-92CE-EAF756AFFBEF}"/>
              </a:ext>
            </a:extLst>
          </p:cNvPr>
          <p:cNvSpPr/>
          <p:nvPr/>
        </p:nvSpPr>
        <p:spPr>
          <a:xfrm>
            <a:off x="7141267" y="5337247"/>
            <a:ext cx="2045677" cy="11816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5A0348B6-8897-41F1-BFFC-CC302EA6CB23}"/>
              </a:ext>
            </a:extLst>
          </p:cNvPr>
          <p:cNvSpPr txBox="1"/>
          <p:nvPr/>
        </p:nvSpPr>
        <p:spPr>
          <a:xfrm>
            <a:off x="7141267" y="5345379"/>
            <a:ext cx="1948070" cy="1015663"/>
          </a:xfrm>
          <a:prstGeom prst="rect">
            <a:avLst/>
          </a:prstGeom>
          <a:noFill/>
        </p:spPr>
        <p:txBody>
          <a:bodyPr wrap="square" rtlCol="0">
            <a:spAutoFit/>
          </a:bodyPr>
          <a:lstStyle/>
          <a:p>
            <a:pPr algn="ctr"/>
            <a:r>
              <a:rPr lang="en-US" sz="2400" dirty="0">
                <a:sym typeface="Wingdings" panose="05000000000000000000" pitchFamily="2" charset="2"/>
              </a:rPr>
              <a:t>Outputs </a:t>
            </a:r>
          </a:p>
          <a:p>
            <a:pPr algn="ctr"/>
            <a:r>
              <a:rPr lang="en-US" dirty="0">
                <a:sym typeface="Wingdings" panose="05000000000000000000" pitchFamily="2" charset="2"/>
              </a:rPr>
              <a:t>(to the environment)</a:t>
            </a:r>
            <a:endParaRPr lang="en-US" dirty="0"/>
          </a:p>
        </p:txBody>
      </p:sp>
    </p:spTree>
    <p:extLst>
      <p:ext uri="{BB962C8B-B14F-4D97-AF65-F5344CB8AC3E}">
        <p14:creationId xmlns:p14="http://schemas.microsoft.com/office/powerpoint/2010/main" val="12568705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AF5C66A-E8F2-4E13-98A3-FE96597C5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AC860275-E106-493A-8BF0-E0A91130EF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6960EF7-7D0C-4FD9-B52F-688FC322896E}"/>
              </a:ext>
            </a:extLst>
          </p:cNvPr>
          <p:cNvSpPr>
            <a:spLocks noGrp="1"/>
          </p:cNvSpPr>
          <p:nvPr>
            <p:ph type="title"/>
          </p:nvPr>
        </p:nvSpPr>
        <p:spPr>
          <a:xfrm>
            <a:off x="1179576" y="822960"/>
            <a:ext cx="9829800" cy="1325880"/>
          </a:xfrm>
        </p:spPr>
        <p:txBody>
          <a:bodyPr>
            <a:normAutofit/>
          </a:bodyPr>
          <a:lstStyle/>
          <a:p>
            <a:pPr algn="ctr"/>
            <a:r>
              <a:rPr lang="en-US" sz="4000">
                <a:solidFill>
                  <a:srgbClr val="FFFFFF"/>
                </a:solidFill>
              </a:rPr>
              <a:t>Feedback Loops </a:t>
            </a:r>
          </a:p>
        </p:txBody>
      </p:sp>
      <p:sp>
        <p:nvSpPr>
          <p:cNvPr id="3" name="Content Placeholder 2">
            <a:extLst>
              <a:ext uri="{FF2B5EF4-FFF2-40B4-BE49-F238E27FC236}">
                <a16:creationId xmlns:a16="http://schemas.microsoft.com/office/drawing/2014/main" id="{0F85949A-3863-4917-95B2-FDFACF4C7474}"/>
              </a:ext>
            </a:extLst>
          </p:cNvPr>
          <p:cNvSpPr>
            <a:spLocks noGrp="1"/>
          </p:cNvSpPr>
          <p:nvPr>
            <p:ph idx="1"/>
          </p:nvPr>
        </p:nvSpPr>
        <p:spPr>
          <a:xfrm>
            <a:off x="355601" y="2750441"/>
            <a:ext cx="5858932" cy="4107559"/>
          </a:xfrm>
        </p:spPr>
        <p:txBody>
          <a:bodyPr anchor="ctr">
            <a:normAutofit lnSpcReduction="10000"/>
          </a:bodyPr>
          <a:lstStyle/>
          <a:p>
            <a:r>
              <a:rPr lang="en-US" sz="2000" dirty="0">
                <a:solidFill>
                  <a:srgbClr val="000000"/>
                </a:solidFill>
              </a:rPr>
              <a:t>A </a:t>
            </a:r>
            <a:r>
              <a:rPr lang="en-US" sz="2000" b="1" u="sng" dirty="0"/>
              <a:t>___________________ </a:t>
            </a:r>
            <a:r>
              <a:rPr lang="en-US" sz="2000" dirty="0">
                <a:solidFill>
                  <a:srgbClr val="000000"/>
                </a:solidFill>
              </a:rPr>
              <a:t>occurs when an output of matter, energy or information is fed back into the systems as an input and it can lead to changes in the system. </a:t>
            </a:r>
          </a:p>
          <a:p>
            <a:r>
              <a:rPr lang="en-US" sz="2000" b="1" dirty="0">
                <a:solidFill>
                  <a:srgbClr val="000000"/>
                </a:solidFill>
              </a:rPr>
              <a:t>Positive Feedback Loop- </a:t>
            </a:r>
            <a:r>
              <a:rPr lang="en-US" sz="2000" dirty="0">
                <a:solidFill>
                  <a:srgbClr val="000000"/>
                </a:solidFill>
              </a:rPr>
              <a:t>Causes the systems to change in the same direction. </a:t>
            </a:r>
          </a:p>
          <a:p>
            <a:pPr lvl="1"/>
            <a:r>
              <a:rPr lang="en-US" sz="2000" dirty="0">
                <a:solidFill>
                  <a:srgbClr val="000000"/>
                </a:solidFill>
              </a:rPr>
              <a:t>Example- As vegetation in an ecosystem is lost more nutrients are washed away and as a result more vegetation is lost and even more nutrients are lost. </a:t>
            </a:r>
          </a:p>
          <a:p>
            <a:pPr lvl="1"/>
            <a:r>
              <a:rPr lang="en-US" sz="2000" dirty="0">
                <a:solidFill>
                  <a:srgbClr val="000000"/>
                </a:solidFill>
              </a:rPr>
              <a:t>When an ecosystem becomes locked into a feedback loop it can reach an </a:t>
            </a:r>
            <a:r>
              <a:rPr lang="en-US" sz="2000" b="1" u="sng" dirty="0"/>
              <a:t>___________________ ___________________</a:t>
            </a:r>
            <a:r>
              <a:rPr lang="en-US" sz="2000" b="1" u="sng" dirty="0">
                <a:solidFill>
                  <a:srgbClr val="000000"/>
                </a:solidFill>
              </a:rPr>
              <a:t> </a:t>
            </a:r>
            <a:r>
              <a:rPr lang="en-US" sz="2000" dirty="0">
                <a:solidFill>
                  <a:srgbClr val="000000"/>
                </a:solidFill>
              </a:rPr>
              <a:t>where the ecosystem can experience a collapse.</a:t>
            </a:r>
          </a:p>
        </p:txBody>
      </p:sp>
      <p:pic>
        <p:nvPicPr>
          <p:cNvPr id="7" name="Picture 6" descr="A close up of a logo&#10;&#10;Description automatically generated">
            <a:extLst>
              <a:ext uri="{FF2B5EF4-FFF2-40B4-BE49-F238E27FC236}">
                <a16:creationId xmlns:a16="http://schemas.microsoft.com/office/drawing/2014/main" id="{7CF6A886-BA9C-45AB-8187-8181AD0CAF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6240" y="2971800"/>
            <a:ext cx="3527425" cy="3231121"/>
          </a:xfrm>
          <a:prstGeom prst="rect">
            <a:avLst/>
          </a:prstGeom>
        </p:spPr>
      </p:pic>
    </p:spTree>
    <p:extLst>
      <p:ext uri="{BB962C8B-B14F-4D97-AF65-F5344CB8AC3E}">
        <p14:creationId xmlns:p14="http://schemas.microsoft.com/office/powerpoint/2010/main" val="3678399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2"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0695ECEA-4538-44DB-8AE7-6D66EC2A6AC8}"/>
              </a:ext>
            </a:extLst>
          </p:cNvPr>
          <p:cNvSpPr>
            <a:spLocks noGrp="1"/>
          </p:cNvSpPr>
          <p:nvPr>
            <p:ph type="title"/>
          </p:nvPr>
        </p:nvSpPr>
        <p:spPr>
          <a:xfrm>
            <a:off x="1047280" y="759805"/>
            <a:ext cx="10306520" cy="1325563"/>
          </a:xfrm>
        </p:spPr>
        <p:txBody>
          <a:bodyPr>
            <a:normAutofit/>
          </a:bodyPr>
          <a:lstStyle/>
          <a:p>
            <a:r>
              <a:rPr lang="en-US" sz="4000">
                <a:solidFill>
                  <a:srgbClr val="FFFFFF"/>
                </a:solidFill>
              </a:rPr>
              <a:t>Negative Feedback Loop</a:t>
            </a:r>
          </a:p>
        </p:txBody>
      </p:sp>
      <p:sp>
        <p:nvSpPr>
          <p:cNvPr id="3" name="Content Placeholder 2">
            <a:extLst>
              <a:ext uri="{FF2B5EF4-FFF2-40B4-BE49-F238E27FC236}">
                <a16:creationId xmlns:a16="http://schemas.microsoft.com/office/drawing/2014/main" id="{A91FD53B-0CCB-437B-8982-B585A4B043DD}"/>
              </a:ext>
            </a:extLst>
          </p:cNvPr>
          <p:cNvSpPr>
            <a:spLocks noGrp="1"/>
          </p:cNvSpPr>
          <p:nvPr>
            <p:ph idx="1"/>
          </p:nvPr>
        </p:nvSpPr>
        <p:spPr>
          <a:xfrm>
            <a:off x="1222646" y="2209458"/>
            <a:ext cx="4255804" cy="3848152"/>
          </a:xfrm>
        </p:spPr>
        <p:txBody>
          <a:bodyPr>
            <a:noAutofit/>
          </a:bodyPr>
          <a:lstStyle/>
          <a:p>
            <a:r>
              <a:rPr lang="en-US" sz="2400" dirty="0"/>
              <a:t>A </a:t>
            </a:r>
            <a:r>
              <a:rPr lang="en-US" sz="2400" b="1" u="sng" dirty="0"/>
              <a:t>_______________________ </a:t>
            </a:r>
            <a:r>
              <a:rPr lang="en-US" sz="2400" dirty="0"/>
              <a:t>causes the system to change in the opposite direction from which it is moving. </a:t>
            </a:r>
          </a:p>
          <a:p>
            <a:r>
              <a:rPr lang="en-US" sz="2400" dirty="0"/>
              <a:t>An example of a negative feedback loop is a thermostat in your home. When it gets too cold the heat turns on until it warms up again and then it stops. If it gets too hot the A/C will turn on until it is back to the set temperature.</a:t>
            </a:r>
          </a:p>
        </p:txBody>
      </p:sp>
      <p:pic>
        <p:nvPicPr>
          <p:cNvPr id="6" name="Picture 5" descr="A picture containing drawing&#10;&#10;Description automatically generated">
            <a:extLst>
              <a:ext uri="{FF2B5EF4-FFF2-40B4-BE49-F238E27FC236}">
                <a16:creationId xmlns:a16="http://schemas.microsoft.com/office/drawing/2014/main" id="{1F45E51A-553C-4DED-B7E5-35B8908A01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4476" y="2812887"/>
            <a:ext cx="5265260" cy="3090037"/>
          </a:xfrm>
          <a:prstGeom prst="rect">
            <a:avLst/>
          </a:prstGeom>
        </p:spPr>
      </p:pic>
    </p:spTree>
    <p:extLst>
      <p:ext uri="{BB962C8B-B14F-4D97-AF65-F5344CB8AC3E}">
        <p14:creationId xmlns:p14="http://schemas.microsoft.com/office/powerpoint/2010/main" val="1978693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B0EA0A0-5161-476F-A722-26705988069E}"/>
              </a:ext>
            </a:extLst>
          </p:cNvPr>
          <p:cNvSpPr>
            <a:spLocks noGrp="1"/>
          </p:cNvSpPr>
          <p:nvPr>
            <p:ph type="title"/>
          </p:nvPr>
        </p:nvSpPr>
        <p:spPr>
          <a:xfrm>
            <a:off x="640079" y="2053641"/>
            <a:ext cx="3669161" cy="2760098"/>
          </a:xfrm>
        </p:spPr>
        <p:txBody>
          <a:bodyPr>
            <a:normAutofit/>
          </a:bodyPr>
          <a:lstStyle/>
          <a:p>
            <a:r>
              <a:rPr lang="en-US" dirty="0">
                <a:solidFill>
                  <a:srgbClr val="FFFFFF"/>
                </a:solidFill>
              </a:rPr>
              <a:t>One Approach to the Scientific Method</a:t>
            </a:r>
          </a:p>
        </p:txBody>
      </p:sp>
      <p:sp>
        <p:nvSpPr>
          <p:cNvPr id="3" name="Content Placeholder 2">
            <a:extLst>
              <a:ext uri="{FF2B5EF4-FFF2-40B4-BE49-F238E27FC236}">
                <a16:creationId xmlns:a16="http://schemas.microsoft.com/office/drawing/2014/main" id="{0BDABD49-DB22-44EE-B84E-D7A8ACEA6BBD}"/>
              </a:ext>
            </a:extLst>
          </p:cNvPr>
          <p:cNvSpPr>
            <a:spLocks noGrp="1"/>
          </p:cNvSpPr>
          <p:nvPr>
            <p:ph idx="1"/>
          </p:nvPr>
        </p:nvSpPr>
        <p:spPr>
          <a:xfrm>
            <a:off x="6090574" y="801866"/>
            <a:ext cx="5306084" cy="5230634"/>
          </a:xfrm>
        </p:spPr>
        <p:txBody>
          <a:bodyPr anchor="ctr">
            <a:normAutofit/>
          </a:bodyPr>
          <a:lstStyle/>
          <a:p>
            <a:pPr>
              <a:buNone/>
            </a:pPr>
            <a:r>
              <a:rPr lang="en-US" sz="2400" dirty="0">
                <a:solidFill>
                  <a:srgbClr val="000000"/>
                </a:solidFill>
              </a:rPr>
              <a:t>Steps of the Scientific Method  </a:t>
            </a:r>
          </a:p>
          <a:p>
            <a:pPr marL="514350" indent="-514350">
              <a:buAutoNum type="arabicPeriod"/>
            </a:pPr>
            <a:r>
              <a:rPr lang="en-US" sz="2400" dirty="0">
                <a:solidFill>
                  <a:srgbClr val="000000"/>
                </a:solidFill>
              </a:rPr>
              <a:t>Make an </a:t>
            </a:r>
            <a:r>
              <a:rPr lang="en-US" sz="2400" b="1" dirty="0">
                <a:solidFill>
                  <a:srgbClr val="000000"/>
                </a:solidFill>
              </a:rPr>
              <a:t>observation</a:t>
            </a:r>
          </a:p>
          <a:p>
            <a:pPr marL="514350" indent="-514350">
              <a:buAutoNum type="arabicPeriod"/>
            </a:pPr>
            <a:r>
              <a:rPr lang="en-US" sz="2400" dirty="0">
                <a:solidFill>
                  <a:srgbClr val="000000"/>
                </a:solidFill>
              </a:rPr>
              <a:t>Pose a question</a:t>
            </a:r>
          </a:p>
          <a:p>
            <a:pPr marL="514350" indent="-514350">
              <a:buAutoNum type="arabicPeriod"/>
            </a:pPr>
            <a:r>
              <a:rPr lang="en-US" sz="2400" dirty="0">
                <a:solidFill>
                  <a:srgbClr val="000000"/>
                </a:solidFill>
              </a:rPr>
              <a:t>Form a </a:t>
            </a:r>
            <a:r>
              <a:rPr lang="en-US" sz="2400" b="1" dirty="0">
                <a:solidFill>
                  <a:srgbClr val="000000"/>
                </a:solidFill>
              </a:rPr>
              <a:t>hypothesis</a:t>
            </a:r>
          </a:p>
          <a:p>
            <a:pPr marL="514350" indent="-514350">
              <a:buAutoNum type="arabicPeriod"/>
            </a:pPr>
            <a:r>
              <a:rPr lang="en-US" sz="2400" dirty="0">
                <a:solidFill>
                  <a:srgbClr val="000000"/>
                </a:solidFill>
              </a:rPr>
              <a:t>Make a </a:t>
            </a:r>
            <a:r>
              <a:rPr lang="en-US" sz="2400" b="1" dirty="0">
                <a:solidFill>
                  <a:srgbClr val="000000"/>
                </a:solidFill>
              </a:rPr>
              <a:t>prediction</a:t>
            </a:r>
            <a:r>
              <a:rPr lang="en-US" sz="2400" dirty="0">
                <a:solidFill>
                  <a:srgbClr val="000000"/>
                </a:solidFill>
              </a:rPr>
              <a:t> </a:t>
            </a:r>
          </a:p>
          <a:p>
            <a:pPr marL="514350" indent="-514350">
              <a:buAutoNum type="arabicPeriod"/>
            </a:pPr>
            <a:r>
              <a:rPr lang="en-US" sz="2400" dirty="0">
                <a:solidFill>
                  <a:srgbClr val="000000"/>
                </a:solidFill>
              </a:rPr>
              <a:t>Design an </a:t>
            </a:r>
            <a:r>
              <a:rPr lang="en-US" sz="2400" b="1" dirty="0">
                <a:solidFill>
                  <a:srgbClr val="000000"/>
                </a:solidFill>
              </a:rPr>
              <a:t>experiment</a:t>
            </a:r>
          </a:p>
          <a:p>
            <a:pPr marL="514350" indent="-514350">
              <a:buAutoNum type="arabicPeriod"/>
            </a:pPr>
            <a:r>
              <a:rPr lang="en-US" sz="2400" dirty="0">
                <a:solidFill>
                  <a:srgbClr val="000000"/>
                </a:solidFill>
              </a:rPr>
              <a:t>Collect Data</a:t>
            </a:r>
          </a:p>
          <a:p>
            <a:pPr marL="514350" indent="-514350">
              <a:buAutoNum type="arabicPeriod"/>
            </a:pPr>
            <a:r>
              <a:rPr lang="en-US" sz="2400" dirty="0">
                <a:solidFill>
                  <a:srgbClr val="000000"/>
                </a:solidFill>
              </a:rPr>
              <a:t>Analyze Data</a:t>
            </a:r>
          </a:p>
          <a:p>
            <a:pPr marL="514350" indent="-514350">
              <a:buAutoNum type="arabicPeriod"/>
            </a:pPr>
            <a:r>
              <a:rPr lang="en-US" sz="2400" dirty="0">
                <a:solidFill>
                  <a:srgbClr val="000000"/>
                </a:solidFill>
              </a:rPr>
              <a:t>Draw a conclusion</a:t>
            </a:r>
          </a:p>
          <a:p>
            <a:pPr marL="514350" indent="-514350">
              <a:buAutoNum type="arabicPeriod"/>
            </a:pPr>
            <a:r>
              <a:rPr lang="en-US" sz="2400" dirty="0">
                <a:solidFill>
                  <a:srgbClr val="000000"/>
                </a:solidFill>
              </a:rPr>
              <a:t>Communicate Results</a:t>
            </a:r>
          </a:p>
          <a:p>
            <a:endParaRPr lang="en-US" sz="2400" dirty="0">
              <a:solidFill>
                <a:srgbClr val="000000"/>
              </a:solidFill>
            </a:endParaRPr>
          </a:p>
        </p:txBody>
      </p:sp>
    </p:spTree>
    <p:extLst>
      <p:ext uri="{BB962C8B-B14F-4D97-AF65-F5344CB8AC3E}">
        <p14:creationId xmlns:p14="http://schemas.microsoft.com/office/powerpoint/2010/main" val="1539839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0E0AB4F-4C85-42A2-88E7-33624764E6D2}"/>
              </a:ext>
            </a:extLst>
          </p:cNvPr>
          <p:cNvSpPr>
            <a:spLocks noGrp="1"/>
          </p:cNvSpPr>
          <p:nvPr>
            <p:ph type="title"/>
          </p:nvPr>
        </p:nvSpPr>
        <p:spPr>
          <a:xfrm>
            <a:off x="640079" y="2053641"/>
            <a:ext cx="3669161" cy="2760098"/>
          </a:xfrm>
        </p:spPr>
        <p:txBody>
          <a:bodyPr>
            <a:normAutofit/>
          </a:bodyPr>
          <a:lstStyle/>
          <a:p>
            <a:r>
              <a:rPr lang="en-US">
                <a:solidFill>
                  <a:srgbClr val="FFFFFF"/>
                </a:solidFill>
              </a:rPr>
              <a:t>Hypothesis</a:t>
            </a:r>
          </a:p>
        </p:txBody>
      </p:sp>
      <p:sp>
        <p:nvSpPr>
          <p:cNvPr id="3" name="Content Placeholder 2">
            <a:extLst>
              <a:ext uri="{FF2B5EF4-FFF2-40B4-BE49-F238E27FC236}">
                <a16:creationId xmlns:a16="http://schemas.microsoft.com/office/drawing/2014/main" id="{C6F1EAE9-0E20-43AF-A3DD-4E85AA502B87}"/>
              </a:ext>
            </a:extLst>
          </p:cNvPr>
          <p:cNvSpPr>
            <a:spLocks noGrp="1"/>
          </p:cNvSpPr>
          <p:nvPr>
            <p:ph idx="1"/>
          </p:nvPr>
        </p:nvSpPr>
        <p:spPr>
          <a:xfrm>
            <a:off x="5416061" y="211015"/>
            <a:ext cx="6625883" cy="6646985"/>
          </a:xfrm>
        </p:spPr>
        <p:txBody>
          <a:bodyPr anchor="ctr">
            <a:normAutofit/>
          </a:bodyPr>
          <a:lstStyle/>
          <a:p>
            <a:r>
              <a:rPr lang="en-US" sz="2400" dirty="0">
                <a:solidFill>
                  <a:srgbClr val="000000"/>
                </a:solidFill>
              </a:rPr>
              <a:t>A </a:t>
            </a:r>
            <a:r>
              <a:rPr lang="en-US" sz="2400" b="1" u="sng" dirty="0"/>
              <a:t>___________________</a:t>
            </a:r>
            <a:r>
              <a:rPr lang="en-US" sz="2400" dirty="0"/>
              <a:t> </a:t>
            </a:r>
            <a:r>
              <a:rPr lang="en-US" sz="2400" dirty="0">
                <a:solidFill>
                  <a:srgbClr val="000000"/>
                </a:solidFill>
              </a:rPr>
              <a:t>is a possible, testable answer to a scientific question or explanation of what scientists observe in nature. </a:t>
            </a:r>
          </a:p>
          <a:p>
            <a:pPr marL="0" indent="0">
              <a:buNone/>
            </a:pPr>
            <a:endParaRPr lang="en-US" sz="2400" dirty="0">
              <a:solidFill>
                <a:srgbClr val="000000"/>
              </a:solidFill>
            </a:endParaRPr>
          </a:p>
          <a:p>
            <a:r>
              <a:rPr lang="en-US" sz="2400" dirty="0">
                <a:solidFill>
                  <a:srgbClr val="000000"/>
                </a:solidFill>
              </a:rPr>
              <a:t>Example Hypothesis: Grass growth is limited by the amount of available water.</a:t>
            </a:r>
          </a:p>
          <a:p>
            <a:pPr marL="457200" lvl="1" indent="0">
              <a:buNone/>
            </a:pPr>
            <a:endParaRPr lang="en-US" dirty="0">
              <a:solidFill>
                <a:srgbClr val="000000"/>
              </a:solidFill>
            </a:endParaRPr>
          </a:p>
          <a:p>
            <a:pPr marL="457200" lvl="1" indent="0">
              <a:buNone/>
            </a:pPr>
            <a:r>
              <a:rPr lang="en-US" dirty="0">
                <a:solidFill>
                  <a:srgbClr val="000000"/>
                </a:solidFill>
              </a:rPr>
              <a:t>The thought process that may have occurred prior to this hypothesis:</a:t>
            </a:r>
          </a:p>
          <a:p>
            <a:pPr lvl="2"/>
            <a:r>
              <a:rPr lang="en-US" sz="2400" b="1" u="sng" dirty="0"/>
              <a:t>___________________</a:t>
            </a:r>
            <a:r>
              <a:rPr lang="en-US" sz="2400" dirty="0"/>
              <a:t> </a:t>
            </a:r>
            <a:r>
              <a:rPr lang="en-US" sz="2400" dirty="0">
                <a:solidFill>
                  <a:srgbClr val="000000"/>
                </a:solidFill>
              </a:rPr>
              <a:t>- Hmmm…I have only had to cut the grass once in ten days.</a:t>
            </a:r>
          </a:p>
          <a:p>
            <a:pPr lvl="2"/>
            <a:r>
              <a:rPr lang="en-US" sz="2400" b="1" dirty="0">
                <a:solidFill>
                  <a:srgbClr val="000000"/>
                </a:solidFill>
              </a:rPr>
              <a:t>Question</a:t>
            </a:r>
            <a:r>
              <a:rPr lang="en-US" sz="2400" dirty="0">
                <a:solidFill>
                  <a:srgbClr val="000000"/>
                </a:solidFill>
              </a:rPr>
              <a:t>- Why is my grass not growing as fast? </a:t>
            </a:r>
          </a:p>
          <a:p>
            <a:pPr lvl="2"/>
            <a:r>
              <a:rPr lang="en-US" sz="2400" dirty="0">
                <a:solidFill>
                  <a:srgbClr val="000000"/>
                </a:solidFill>
              </a:rPr>
              <a:t>Hypothesis (see above example)-Notice the hypothesis is a testable explanation or answer to the question.</a:t>
            </a:r>
          </a:p>
          <a:p>
            <a:pPr lvl="2"/>
            <a:endParaRPr lang="en-US" dirty="0">
              <a:solidFill>
                <a:srgbClr val="000000"/>
              </a:solidFill>
            </a:endParaRPr>
          </a:p>
        </p:txBody>
      </p:sp>
    </p:spTree>
    <p:extLst>
      <p:ext uri="{BB962C8B-B14F-4D97-AF65-F5344CB8AC3E}">
        <p14:creationId xmlns:p14="http://schemas.microsoft.com/office/powerpoint/2010/main" val="455100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44E110-0262-4DC3-9F37-99FF031BF43A}"/>
              </a:ext>
            </a:extLst>
          </p:cNvPr>
          <p:cNvSpPr>
            <a:spLocks noGrp="1"/>
          </p:cNvSpPr>
          <p:nvPr>
            <p:ph type="title"/>
          </p:nvPr>
        </p:nvSpPr>
        <p:spPr>
          <a:xfrm>
            <a:off x="838200" y="963877"/>
            <a:ext cx="3494362" cy="4930246"/>
          </a:xfrm>
        </p:spPr>
        <p:txBody>
          <a:bodyPr>
            <a:normAutofit/>
          </a:bodyPr>
          <a:lstStyle/>
          <a:p>
            <a:pPr algn="r"/>
            <a:r>
              <a:rPr lang="en-US">
                <a:solidFill>
                  <a:schemeClr val="accent1"/>
                </a:solidFill>
              </a:rPr>
              <a:t>After the hypothesis</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E2997B4-5D6F-4C52-A901-FD520C907468}"/>
              </a:ext>
            </a:extLst>
          </p:cNvPr>
          <p:cNvSpPr>
            <a:spLocks noGrp="1"/>
          </p:cNvSpPr>
          <p:nvPr>
            <p:ph idx="1"/>
          </p:nvPr>
        </p:nvSpPr>
        <p:spPr>
          <a:xfrm>
            <a:off x="4976031" y="963877"/>
            <a:ext cx="6377769" cy="4930246"/>
          </a:xfrm>
        </p:spPr>
        <p:txBody>
          <a:bodyPr anchor="ctr">
            <a:normAutofit/>
          </a:bodyPr>
          <a:lstStyle/>
          <a:p>
            <a:pPr marL="0" indent="0">
              <a:buNone/>
            </a:pPr>
            <a:r>
              <a:rPr lang="en-US" sz="2400" dirty="0"/>
              <a:t>Using the same scenario as the previous slide…</a:t>
            </a:r>
          </a:p>
          <a:p>
            <a:r>
              <a:rPr lang="en-US" sz="2400" b="1" u="sng" dirty="0"/>
              <a:t>___________________</a:t>
            </a:r>
            <a:r>
              <a:rPr lang="en-US" sz="2400" dirty="0"/>
              <a:t> </a:t>
            </a:r>
            <a:r>
              <a:rPr lang="en-US" sz="2400" b="1" u="sng" dirty="0"/>
              <a:t>-</a:t>
            </a:r>
            <a:r>
              <a:rPr lang="en-US" sz="2400" dirty="0"/>
              <a:t> If the grass is given more water then it will grow faster.</a:t>
            </a:r>
          </a:p>
          <a:p>
            <a:pPr marL="0" indent="0">
              <a:buNone/>
            </a:pPr>
            <a:endParaRPr lang="en-US" sz="2400" dirty="0"/>
          </a:p>
          <a:p>
            <a:r>
              <a:rPr lang="en-US" sz="2400" b="1" u="sng" dirty="0"/>
              <a:t>___________________</a:t>
            </a:r>
            <a:r>
              <a:rPr lang="en-US" sz="2400" dirty="0"/>
              <a:t> </a:t>
            </a:r>
            <a:r>
              <a:rPr lang="en-US" sz="2400" b="1" u="sng" dirty="0"/>
              <a:t>- </a:t>
            </a:r>
            <a:r>
              <a:rPr lang="en-US" sz="2400" dirty="0"/>
              <a:t>Scientist will set up a controlled experiment testing only ONE variable everything else must be kept constant (same)</a:t>
            </a:r>
          </a:p>
          <a:p>
            <a:endParaRPr lang="en-US" sz="2400" dirty="0"/>
          </a:p>
        </p:txBody>
      </p:sp>
    </p:spTree>
    <p:extLst>
      <p:ext uri="{BB962C8B-B14F-4D97-AF65-F5344CB8AC3E}">
        <p14:creationId xmlns:p14="http://schemas.microsoft.com/office/powerpoint/2010/main" val="1190741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B7FB7BF-532F-45D0-AA1A-6F21F0DF4DC1}"/>
              </a:ext>
            </a:extLst>
          </p:cNvPr>
          <p:cNvSpPr>
            <a:spLocks noGrp="1"/>
          </p:cNvSpPr>
          <p:nvPr>
            <p:ph type="title"/>
          </p:nvPr>
        </p:nvSpPr>
        <p:spPr>
          <a:xfrm>
            <a:off x="640079" y="2053641"/>
            <a:ext cx="3669161" cy="2760098"/>
          </a:xfrm>
        </p:spPr>
        <p:txBody>
          <a:bodyPr>
            <a:normAutofit/>
          </a:bodyPr>
          <a:lstStyle/>
          <a:p>
            <a:r>
              <a:rPr lang="en-US">
                <a:solidFill>
                  <a:srgbClr val="FFFFFF"/>
                </a:solidFill>
              </a:rPr>
              <a:t>Experimental Design Key Terms</a:t>
            </a:r>
          </a:p>
        </p:txBody>
      </p:sp>
      <p:sp>
        <p:nvSpPr>
          <p:cNvPr id="3" name="Content Placeholder 2">
            <a:extLst>
              <a:ext uri="{FF2B5EF4-FFF2-40B4-BE49-F238E27FC236}">
                <a16:creationId xmlns:a16="http://schemas.microsoft.com/office/drawing/2014/main" id="{3F8E42D0-6066-4508-BE13-A8431D36E1E5}"/>
              </a:ext>
            </a:extLst>
          </p:cNvPr>
          <p:cNvSpPr>
            <a:spLocks noGrp="1"/>
          </p:cNvSpPr>
          <p:nvPr>
            <p:ph idx="1"/>
          </p:nvPr>
        </p:nvSpPr>
        <p:spPr>
          <a:xfrm>
            <a:off x="5554133" y="0"/>
            <a:ext cx="5842525" cy="6032500"/>
          </a:xfrm>
        </p:spPr>
        <p:txBody>
          <a:bodyPr anchor="ctr">
            <a:normAutofit/>
          </a:bodyPr>
          <a:lstStyle/>
          <a:p>
            <a:r>
              <a:rPr lang="en-US" sz="2400" b="1" u="sng" dirty="0"/>
              <a:t>___________________</a:t>
            </a:r>
            <a:r>
              <a:rPr lang="en-US" sz="2400" dirty="0"/>
              <a:t> -</a:t>
            </a:r>
            <a:r>
              <a:rPr lang="en-US" sz="2400" dirty="0">
                <a:solidFill>
                  <a:srgbClr val="000000"/>
                </a:solidFill>
              </a:rPr>
              <a:t>the variable that is being manipulated by the experimenter. It is the one thing that is changed in an experiment. </a:t>
            </a:r>
          </a:p>
          <a:p>
            <a:r>
              <a:rPr lang="en-US" sz="2400" b="1" u="sng" dirty="0"/>
              <a:t>___________________</a:t>
            </a:r>
            <a:r>
              <a:rPr lang="en-US" sz="2400" dirty="0"/>
              <a:t> </a:t>
            </a:r>
            <a:r>
              <a:rPr lang="en-US" sz="2400" dirty="0">
                <a:solidFill>
                  <a:srgbClr val="000000"/>
                </a:solidFill>
              </a:rPr>
              <a:t>the variable that is being measured to determine the effect of the independent variable.</a:t>
            </a:r>
          </a:p>
          <a:p>
            <a:r>
              <a:rPr lang="en-US" sz="2400" b="1" u="sng" dirty="0"/>
              <a:t>___________________</a:t>
            </a:r>
            <a:r>
              <a:rPr lang="en-US" sz="2400" dirty="0"/>
              <a:t> -</a:t>
            </a:r>
            <a:r>
              <a:rPr lang="en-US" sz="2400" dirty="0">
                <a:solidFill>
                  <a:srgbClr val="000000"/>
                </a:solidFill>
              </a:rPr>
              <a:t>the standard for comparison or normal.</a:t>
            </a:r>
          </a:p>
          <a:p>
            <a:r>
              <a:rPr lang="en-US" sz="2400" b="1" u="sng" dirty="0"/>
              <a:t>___________________</a:t>
            </a:r>
            <a:r>
              <a:rPr lang="en-US" sz="2400" dirty="0"/>
              <a:t> </a:t>
            </a:r>
            <a:r>
              <a:rPr lang="en-US" sz="2400" dirty="0">
                <a:solidFill>
                  <a:srgbClr val="000000"/>
                </a:solidFill>
              </a:rPr>
              <a:t>- factors that are kept the same between the control group and experimental group.</a:t>
            </a:r>
          </a:p>
          <a:p>
            <a:r>
              <a:rPr lang="en-US" sz="2400" b="1" u="sng" dirty="0"/>
              <a:t>___________________</a:t>
            </a:r>
            <a:r>
              <a:rPr lang="en-US" sz="2400" dirty="0"/>
              <a:t> -</a:t>
            </a:r>
            <a:r>
              <a:rPr lang="en-US" sz="2400" dirty="0">
                <a:solidFill>
                  <a:srgbClr val="000000"/>
                </a:solidFill>
              </a:rPr>
              <a:t>The group that is receiving the independent variable.</a:t>
            </a:r>
          </a:p>
        </p:txBody>
      </p:sp>
    </p:spTree>
    <p:extLst>
      <p:ext uri="{BB962C8B-B14F-4D97-AF65-F5344CB8AC3E}">
        <p14:creationId xmlns:p14="http://schemas.microsoft.com/office/powerpoint/2010/main" val="2455834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4993743-B10A-433C-9996-3035D2C3A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45">
            <a:extLst>
              <a:ext uri="{FF2B5EF4-FFF2-40B4-BE49-F238E27FC236}">
                <a16:creationId xmlns:a16="http://schemas.microsoft.com/office/drawing/2014/main" id="{BB3B8946-A0AA-42D4-8A24-639DC6EA17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6">
            <a:extLst>
              <a:ext uri="{FF2B5EF4-FFF2-40B4-BE49-F238E27FC236}">
                <a16:creationId xmlns:a16="http://schemas.microsoft.com/office/drawing/2014/main" id="{AB1038E6-06EF-4DCB-B52E-D3825C50F7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47">
            <a:extLst>
              <a:ext uri="{FF2B5EF4-FFF2-40B4-BE49-F238E27FC236}">
                <a16:creationId xmlns:a16="http://schemas.microsoft.com/office/drawing/2014/main" id="{5C7EF35C-8B7D-4026-8F09-8B2B225057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44">
            <a:extLst>
              <a:ext uri="{FF2B5EF4-FFF2-40B4-BE49-F238E27FC236}">
                <a16:creationId xmlns:a16="http://schemas.microsoft.com/office/drawing/2014/main" id="{5F24A71D-C0A9-49AC-B2D1-5A9EA2BD3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348538"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a:extLst>
              <a:ext uri="{FF2B5EF4-FFF2-40B4-BE49-F238E27FC236}">
                <a16:creationId xmlns:a16="http://schemas.microsoft.com/office/drawing/2014/main" id="{14280C55-570C-4284-9850-B2BA33DB67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7033095"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0BA188CC-61EB-4CED-839B-FEAD34753A59}"/>
              </a:ext>
            </a:extLst>
          </p:cNvPr>
          <p:cNvSpPr>
            <a:spLocks noGrp="1"/>
          </p:cNvSpPr>
          <p:nvPr>
            <p:ph type="title"/>
          </p:nvPr>
        </p:nvSpPr>
        <p:spPr>
          <a:xfrm>
            <a:off x="964760" y="804328"/>
            <a:ext cx="6091312" cy="1205821"/>
          </a:xfrm>
        </p:spPr>
        <p:txBody>
          <a:bodyPr>
            <a:normAutofit/>
          </a:bodyPr>
          <a:lstStyle/>
          <a:p>
            <a:r>
              <a:rPr lang="en-US" sz="4000">
                <a:solidFill>
                  <a:srgbClr val="FEFFFF"/>
                </a:solidFill>
              </a:rPr>
              <a:t>Other Scientific Terms to Know</a:t>
            </a:r>
          </a:p>
        </p:txBody>
      </p:sp>
      <p:sp>
        <p:nvSpPr>
          <p:cNvPr id="3" name="Content Placeholder 2">
            <a:extLst>
              <a:ext uri="{FF2B5EF4-FFF2-40B4-BE49-F238E27FC236}">
                <a16:creationId xmlns:a16="http://schemas.microsoft.com/office/drawing/2014/main" id="{B3717799-2829-4981-9404-56D1F3142D37}"/>
              </a:ext>
            </a:extLst>
          </p:cNvPr>
          <p:cNvSpPr>
            <a:spLocks noGrp="1"/>
          </p:cNvSpPr>
          <p:nvPr>
            <p:ph idx="1"/>
          </p:nvPr>
        </p:nvSpPr>
        <p:spPr>
          <a:xfrm>
            <a:off x="1047885" y="2345786"/>
            <a:ext cx="6504382" cy="4292082"/>
          </a:xfrm>
        </p:spPr>
        <p:txBody>
          <a:bodyPr>
            <a:normAutofit lnSpcReduction="10000"/>
          </a:bodyPr>
          <a:lstStyle/>
          <a:p>
            <a:r>
              <a:rPr lang="en-US" sz="2400" b="1" u="sng" dirty="0"/>
              <a:t>___________________</a:t>
            </a:r>
            <a:r>
              <a:rPr lang="en-US" sz="2400" dirty="0"/>
              <a:t> is information that is collected to test the hypothesis.</a:t>
            </a:r>
          </a:p>
          <a:p>
            <a:pPr lvl="1"/>
            <a:r>
              <a:rPr lang="en-US" b="1" dirty="0"/>
              <a:t>Quantitative data- </a:t>
            </a:r>
            <a:r>
              <a:rPr lang="en-US" dirty="0"/>
              <a:t>A quantity or number that can be measured directly with a tool.  (example-the number of centimeters the grass grew)</a:t>
            </a:r>
          </a:p>
          <a:p>
            <a:pPr lvl="1"/>
            <a:r>
              <a:rPr lang="en-US" b="1" dirty="0"/>
              <a:t>Qualitative data- </a:t>
            </a:r>
            <a:r>
              <a:rPr lang="en-US" dirty="0"/>
              <a:t>data describes qualities or characteristics.</a:t>
            </a:r>
          </a:p>
          <a:p>
            <a:r>
              <a:rPr lang="en-US" sz="2400" dirty="0"/>
              <a:t>A </a:t>
            </a:r>
            <a:r>
              <a:rPr lang="en-US" sz="2400" b="1" u="sng" dirty="0"/>
              <a:t>___________________</a:t>
            </a:r>
            <a:r>
              <a:rPr lang="en-US" sz="2400" dirty="0"/>
              <a:t> is a physical or mathematical representation of a structure  or system.</a:t>
            </a:r>
          </a:p>
          <a:p>
            <a:pPr lvl="1"/>
            <a:r>
              <a:rPr lang="en-US" dirty="0"/>
              <a:t>Models are often necessary to display data in a way that is easier to interpret.</a:t>
            </a:r>
          </a:p>
          <a:p>
            <a:pPr marL="457200" lvl="1" indent="0">
              <a:buNone/>
            </a:pPr>
            <a:endParaRPr lang="en-US" sz="1900" dirty="0"/>
          </a:p>
        </p:txBody>
      </p:sp>
      <p:pic>
        <p:nvPicPr>
          <p:cNvPr id="7" name="Graphic 6" descr="Bar chart">
            <a:extLst>
              <a:ext uri="{FF2B5EF4-FFF2-40B4-BE49-F238E27FC236}">
                <a16:creationId xmlns:a16="http://schemas.microsoft.com/office/drawing/2014/main" id="{8F073808-5936-4990-A056-7DABA914474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43093" y="633852"/>
            <a:ext cx="2706632" cy="2706632"/>
          </a:xfrm>
          <a:prstGeom prst="rect">
            <a:avLst/>
          </a:prstGeom>
        </p:spPr>
      </p:pic>
      <p:pic>
        <p:nvPicPr>
          <p:cNvPr id="5" name="Graphic 4" descr="Statistics">
            <a:extLst>
              <a:ext uri="{FF2B5EF4-FFF2-40B4-BE49-F238E27FC236}">
                <a16:creationId xmlns:a16="http://schemas.microsoft.com/office/drawing/2014/main" id="{E79D096E-94DC-4F1A-BF78-5E59304145F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16150" y="3511296"/>
            <a:ext cx="2757470" cy="2757470"/>
          </a:xfrm>
          <a:prstGeom prst="rect">
            <a:avLst/>
          </a:prstGeom>
        </p:spPr>
      </p:pic>
    </p:spTree>
    <p:extLst>
      <p:ext uri="{BB962C8B-B14F-4D97-AF65-F5344CB8AC3E}">
        <p14:creationId xmlns:p14="http://schemas.microsoft.com/office/powerpoint/2010/main" val="2563132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837BFB2-E2D1-48F4-92DD-97D998C7683B}"/>
              </a:ext>
            </a:extLst>
          </p:cNvPr>
          <p:cNvSpPr>
            <a:spLocks noGrp="1"/>
          </p:cNvSpPr>
          <p:nvPr>
            <p:ph type="title"/>
          </p:nvPr>
        </p:nvSpPr>
        <p:spPr>
          <a:xfrm>
            <a:off x="6094105" y="0"/>
            <a:ext cx="4977976" cy="1454051"/>
          </a:xfrm>
        </p:spPr>
        <p:txBody>
          <a:bodyPr>
            <a:normAutofit/>
          </a:bodyPr>
          <a:lstStyle/>
          <a:p>
            <a:r>
              <a:rPr lang="en-US" dirty="0">
                <a:solidFill>
                  <a:srgbClr val="000000"/>
                </a:solidFill>
              </a:rPr>
              <a:t>Scientific Theory</a:t>
            </a:r>
          </a:p>
        </p:txBody>
      </p:sp>
      <p:sp>
        <p:nvSpPr>
          <p:cNvPr id="14"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person holding a sign&#10;&#10;Description automatically generated">
            <a:extLst>
              <a:ext uri="{FF2B5EF4-FFF2-40B4-BE49-F238E27FC236}">
                <a16:creationId xmlns:a16="http://schemas.microsoft.com/office/drawing/2014/main" id="{60612559-69C9-48BE-9575-49CEAEFEBD82}"/>
              </a:ext>
            </a:extLst>
          </p:cNvPr>
          <p:cNvPicPr>
            <a:picLocks noChangeAspect="1"/>
          </p:cNvPicPr>
          <p:nvPr/>
        </p:nvPicPr>
        <p:blipFill rotWithShape="1">
          <a:blip r:embed="rId4">
            <a:alphaModFix/>
            <a:extLst>
              <a:ext uri="{28A0092B-C50C-407E-A947-70E740481C1C}">
                <a14:useLocalDpi xmlns:a14="http://schemas.microsoft.com/office/drawing/2010/main" val="0"/>
              </a:ext>
            </a:extLst>
          </a:blip>
          <a:srcRect r="-2" b="4240"/>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a:extLst>
              <a:ext uri="{FF2B5EF4-FFF2-40B4-BE49-F238E27FC236}">
                <a16:creationId xmlns:a16="http://schemas.microsoft.com/office/drawing/2014/main" id="{E8D114B2-F57B-4450-BA04-C6FA0E87E97A}"/>
              </a:ext>
            </a:extLst>
          </p:cNvPr>
          <p:cNvSpPr>
            <a:spLocks noGrp="1"/>
          </p:cNvSpPr>
          <p:nvPr>
            <p:ph idx="1"/>
          </p:nvPr>
        </p:nvSpPr>
        <p:spPr>
          <a:xfrm>
            <a:off x="5317271" y="1032934"/>
            <a:ext cx="5750882" cy="5400962"/>
          </a:xfrm>
        </p:spPr>
        <p:txBody>
          <a:bodyPr anchor="ctr">
            <a:normAutofit/>
          </a:bodyPr>
          <a:lstStyle/>
          <a:p>
            <a:pPr marL="0" indent="0">
              <a:buNone/>
            </a:pPr>
            <a:r>
              <a:rPr lang="en-US" sz="2400" dirty="0">
                <a:solidFill>
                  <a:srgbClr val="000000"/>
                </a:solidFill>
              </a:rPr>
              <a:t>The term “</a:t>
            </a:r>
            <a:r>
              <a:rPr lang="en-US" sz="2400" b="1" u="sng" dirty="0"/>
              <a:t>___________________</a:t>
            </a:r>
            <a:r>
              <a:rPr lang="en-US" sz="2400" dirty="0"/>
              <a:t> </a:t>
            </a:r>
            <a:r>
              <a:rPr lang="en-US" sz="2400" dirty="0">
                <a:solidFill>
                  <a:srgbClr val="000000"/>
                </a:solidFill>
              </a:rPr>
              <a:t>” is often used in everyday life to as a synonym for a hunch or a prediction but in science, it is much different. </a:t>
            </a:r>
          </a:p>
          <a:p>
            <a:r>
              <a:rPr lang="en-US" sz="2400" dirty="0">
                <a:solidFill>
                  <a:srgbClr val="000000"/>
                </a:solidFill>
              </a:rPr>
              <a:t>In science the term theory is</a:t>
            </a:r>
            <a:r>
              <a:rPr lang="en-US" sz="2400" b="1" u="sng" dirty="0">
                <a:solidFill>
                  <a:srgbClr val="000000"/>
                </a:solidFill>
              </a:rPr>
              <a:t> </a:t>
            </a:r>
            <a:r>
              <a:rPr lang="en-US" sz="2400" b="1" u="sng" dirty="0"/>
              <a:t>___________________</a:t>
            </a:r>
            <a:r>
              <a:rPr lang="en-US" sz="2400" b="1" u="sng" dirty="0">
                <a:solidFill>
                  <a:srgbClr val="000000"/>
                </a:solidFill>
              </a:rPr>
              <a:t> </a:t>
            </a:r>
            <a:r>
              <a:rPr lang="en-US" sz="2400" dirty="0">
                <a:solidFill>
                  <a:srgbClr val="000000"/>
                </a:solidFill>
              </a:rPr>
              <a:t>and widely accepted hypothesis (explanation) or group of hypotheses.</a:t>
            </a:r>
          </a:p>
          <a:p>
            <a:pPr lvl="1"/>
            <a:r>
              <a:rPr lang="en-US" dirty="0">
                <a:solidFill>
                  <a:srgbClr val="000000"/>
                </a:solidFill>
              </a:rPr>
              <a:t>It is based on a large body of evidence often from multiple disciplines.</a:t>
            </a:r>
          </a:p>
          <a:p>
            <a:pPr lvl="1"/>
            <a:r>
              <a:rPr lang="en-US" dirty="0">
                <a:solidFill>
                  <a:srgbClr val="000000"/>
                </a:solidFill>
              </a:rPr>
              <a:t>Examples: Cell theory,  plate tectonics theory, and climate change theory</a:t>
            </a:r>
          </a:p>
        </p:txBody>
      </p:sp>
    </p:spTree>
    <p:extLst>
      <p:ext uri="{BB962C8B-B14F-4D97-AF65-F5344CB8AC3E}">
        <p14:creationId xmlns:p14="http://schemas.microsoft.com/office/powerpoint/2010/main" val="20108938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TotalTime>
  <Words>2529</Words>
  <Application>Microsoft Office PowerPoint</Application>
  <PresentationFormat>Widescreen</PresentationFormat>
  <Paragraphs>207</Paragraphs>
  <Slides>33</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Calibri Light</vt:lpstr>
      <vt:lpstr>Office Theme</vt:lpstr>
      <vt:lpstr>Environmental Science</vt:lpstr>
      <vt:lpstr>The Nature of Science</vt:lpstr>
      <vt:lpstr>The Scientific Method</vt:lpstr>
      <vt:lpstr>One Approach to the Scientific Method</vt:lpstr>
      <vt:lpstr>Hypothesis</vt:lpstr>
      <vt:lpstr>After the hypothesis</vt:lpstr>
      <vt:lpstr>Experimental Design Key Terms</vt:lpstr>
      <vt:lpstr>Other Scientific Terms to Know</vt:lpstr>
      <vt:lpstr>Scientific Theory</vt:lpstr>
      <vt:lpstr>Advances in Human Knowledge</vt:lpstr>
      <vt:lpstr>Scientific Law </vt:lpstr>
      <vt:lpstr>Limitations of Science</vt:lpstr>
      <vt:lpstr>Bell Ringer: Where does a tree get its mass from? </vt:lpstr>
      <vt:lpstr>What is matter?</vt:lpstr>
      <vt:lpstr>Element vs Compound </vt:lpstr>
      <vt:lpstr>Atoms</vt:lpstr>
      <vt:lpstr>Molecules</vt:lpstr>
      <vt:lpstr>pH</vt:lpstr>
      <vt:lpstr>Molecules of Life</vt:lpstr>
      <vt:lpstr>Matter Can Change</vt:lpstr>
      <vt:lpstr>Chemical Change</vt:lpstr>
      <vt:lpstr>Law of Conservation of Matter</vt:lpstr>
      <vt:lpstr>Ball Observations</vt:lpstr>
      <vt:lpstr>Energy</vt:lpstr>
      <vt:lpstr>Types of Energy</vt:lpstr>
      <vt:lpstr>Kinetic Energy Continued</vt:lpstr>
      <vt:lpstr>Potential Energy</vt:lpstr>
      <vt:lpstr>Energy Laws</vt:lpstr>
      <vt:lpstr>Second Law of Thermodynamics</vt:lpstr>
      <vt:lpstr>Systems </vt:lpstr>
      <vt:lpstr>Systems Continued</vt:lpstr>
      <vt:lpstr>Feedback Loops </vt:lpstr>
      <vt:lpstr>Negative Feedback Loop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Environmental Science</dc:title>
  <dc:creator>USBiologyTeaching</dc:creator>
  <cp:lastModifiedBy>Brad Grey</cp:lastModifiedBy>
  <cp:revision>7</cp:revision>
  <dcterms:created xsi:type="dcterms:W3CDTF">2020-06-26T17:40:38Z</dcterms:created>
  <dcterms:modified xsi:type="dcterms:W3CDTF">2023-10-01T14:01:27Z</dcterms:modified>
</cp:coreProperties>
</file>