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29C00"/>
    <a:srgbClr val="0D6CB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42" d="100"/>
          <a:sy n="42" d="100"/>
        </p:scale>
        <p:origin x="72" y="7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A7C34A-9C23-4403-9FD5-BFA4A06696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158822A-F3F5-4E28-A2AA-5F22402E62A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C280FD-2782-47FE-9C03-8B9E86523E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7FE62-7C57-4932-8ECD-5AA5AE289AAE}" type="datetimeFigureOut">
              <a:rPr lang="en-US" smtClean="0"/>
              <a:t>6/30/2020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6D6ED8-18D4-4AF5-A5FD-AEB0B76772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A80385-F509-4DF9-8B94-5CF9876147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D102D-57E5-45BE-B1BC-385B52984F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1117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712A3E-98C1-41D9-8005-DA1C537E58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B0B8038-AB12-4EA2-87DB-B1534153BD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9B5898-53AE-43C3-8894-39152514F7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7FE62-7C57-4932-8ECD-5AA5AE289AAE}" type="datetimeFigureOut">
              <a:rPr lang="en-US" smtClean="0"/>
              <a:t>6/30/2020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94CC35-C036-4602-8D0D-3448AF63E0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2742E2-8B4E-4B68-A9C1-9CB2B11C80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D102D-57E5-45BE-B1BC-385B52984F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04946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564BD1F-E7AB-4558-B073-DB37DE4A949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14BC4DD-12F2-4BFB-9DEC-00243BD7581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9CF640-70E9-499A-8700-30EF77ED9B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7FE62-7C57-4932-8ECD-5AA5AE289AAE}" type="datetimeFigureOut">
              <a:rPr lang="en-US" smtClean="0"/>
              <a:t>6/30/2020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D56DA9-F579-4818-9B01-B10114493E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01C55F-7A3F-4A9B-9FB8-1407000B39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D102D-57E5-45BE-B1BC-385B52984F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27046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74028F-2216-409B-8268-270D1E0446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AEAEAD-C14C-4B21-90DE-CA5619B047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AA0BAB-7A35-4BAD-B350-03B59A18F0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7FE62-7C57-4932-8ECD-5AA5AE289AAE}" type="datetimeFigureOut">
              <a:rPr lang="en-US" smtClean="0"/>
              <a:t>6/30/2020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815F1B-0EC9-48C0-A851-A802764C93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5DBA0C-E711-4D78-9310-9E7FDBB15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D102D-57E5-45BE-B1BC-385B52984F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139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4E7CF8-48E4-4F3B-96B9-603050EBFB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C4060D-207F-4EBD-9BE1-C0474611A3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5D9A59-70EE-4D2C-8E9E-B98B038172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7FE62-7C57-4932-8ECD-5AA5AE289AAE}" type="datetimeFigureOut">
              <a:rPr lang="en-US" smtClean="0"/>
              <a:t>6/30/2020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BA5AF8-6271-48AA-811B-B9E61B7406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884D41-FDB7-4CB8-B586-C5D1C5FB72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D102D-57E5-45BE-B1BC-385B52984F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6592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6862BC-9416-4B56-A68B-881605FF41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BBFE5A-A25E-4892-AD8D-B6AF20DDB8D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A77016D-8DED-4CFD-B44A-ACD7143F41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D8B54B6-B422-41F2-9CCF-2E8C36E326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7FE62-7C57-4932-8ECD-5AA5AE289AAE}" type="datetimeFigureOut">
              <a:rPr lang="en-US" smtClean="0"/>
              <a:t>6/30/2020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97CBA6-43B9-4CB0-A788-CB251E3ECE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7674ECB-C86F-42BC-A8FA-320009163D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D102D-57E5-45BE-B1BC-385B52984F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8233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31C03C-8EBE-480C-9670-73EDC4584D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368529-8F3A-4043-801A-4C8F5C3517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BF2D3A6-34DC-4C9A-83E5-A1A3CFE300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5FC6201-5FCD-41FF-A625-9B1E94EEE7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EAD24C4-3C5D-4A25-89B4-C1D0EDA9A66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25E63FB-6A9F-4374-8FF2-44EBD777C4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7FE62-7C57-4932-8ECD-5AA5AE289AAE}" type="datetimeFigureOut">
              <a:rPr lang="en-US" smtClean="0"/>
              <a:t>6/30/2020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F098C61-126E-4671-B744-6F4DCCAFEF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B0AE433-53C6-42C6-BDDA-51BEEFCBCF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D102D-57E5-45BE-B1BC-385B52984F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54923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B08A60-E310-4829-8955-B583027D8A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C010814-D0BE-4BFD-8A41-DB203B0F15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7FE62-7C57-4932-8ECD-5AA5AE289AAE}" type="datetimeFigureOut">
              <a:rPr lang="en-US" smtClean="0"/>
              <a:t>6/30/2020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C2F2483-9E45-425A-9EDD-15CF2E19BE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47E4F8D-0124-43AC-835E-2B7BD7085D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D102D-57E5-45BE-B1BC-385B52984F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4697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4BAD3D6-9636-463B-A1D8-293030B23C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7FE62-7C57-4932-8ECD-5AA5AE289AAE}" type="datetimeFigureOut">
              <a:rPr lang="en-US" smtClean="0"/>
              <a:t>6/30/2020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559B05E-D0D8-4B67-A9DA-F65B1B0BF1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7959D7-83B3-4007-9A81-5A42E0FE92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D102D-57E5-45BE-B1BC-385B52984F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3349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DC9A6A-84C6-42F4-859D-FC098ED00C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A66127-38AD-410C-9779-50782F5B91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7F0C62A-C9F9-4274-B8BB-D4B4EEDBCC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B1654A6-5EBE-4890-8822-4BAE4322B2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7FE62-7C57-4932-8ECD-5AA5AE289AAE}" type="datetimeFigureOut">
              <a:rPr lang="en-US" smtClean="0"/>
              <a:t>6/30/2020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093597-7A31-470C-A483-6DF33814D6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4A4C0FB-F8EA-44C1-9643-93BBEA397F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D102D-57E5-45BE-B1BC-385B52984F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7739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18BFCF-770C-4B02-AF0E-DEABAF69E8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8B99B4A-61C0-4863-A8CE-7AD3E0BC207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0A3589C-94E9-49DA-993A-E8A29A7BAD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9D2489-3561-4313-8C46-3A3C4A0090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7FE62-7C57-4932-8ECD-5AA5AE289AAE}" type="datetimeFigureOut">
              <a:rPr lang="en-US" smtClean="0"/>
              <a:t>6/30/2020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201490-7380-4DC9-BB6C-152893225D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3ED3445-21AA-4F3B-A90E-C96C58A6A0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D102D-57E5-45BE-B1BC-385B52984F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90433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BFE0676-11FD-43C4-B805-116BC8EEFD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49D459D-4221-44E5-8511-957C88B35C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16F712-CEDC-48CB-A7A8-F6C56760D9D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27FE62-7C57-4932-8ECD-5AA5AE289AAE}" type="datetimeFigureOut">
              <a:rPr lang="en-US" smtClean="0"/>
              <a:t>6/30/2020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5A4C8B-C728-4A43-A918-FEFA7303F4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CABE9C-A86F-48D0-9CA5-20E4CE3618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2D102D-57E5-45BE-B1BC-385B52984F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4492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47A9F19-6E19-4343-9C14-752984D23D7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61437" y="2035469"/>
            <a:ext cx="5181600" cy="4351338"/>
          </a:xfrm>
          <a:ln>
            <a:solidFill>
              <a:srgbClr val="0D6CBF"/>
            </a:solidFill>
          </a:ln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b="1" dirty="0"/>
              <a:t>Schedule:</a:t>
            </a:r>
          </a:p>
          <a:p>
            <a:r>
              <a:rPr lang="en-US" b="1" dirty="0"/>
              <a:t>Complete Guided Notes on Slide 1-12.</a:t>
            </a:r>
          </a:p>
          <a:p>
            <a:r>
              <a:rPr lang="en-US" b="1" dirty="0"/>
              <a:t>Complete the worksheet “Law vs Theory vs Hypothesis”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b="1" dirty="0"/>
              <a:t>Closing Activity: Go over worksheet and discuss the answers</a:t>
            </a:r>
            <a:r>
              <a:rPr lang="en-US" dirty="0"/>
              <a:t>	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11119A7-4C66-45B6-9B7A-28E7364C59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996609" y="2035469"/>
            <a:ext cx="5181600" cy="3517192"/>
          </a:xfrm>
          <a:ln>
            <a:solidFill>
              <a:srgbClr val="0D6CBF"/>
            </a:solidFill>
          </a:ln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b="1" dirty="0"/>
              <a:t>Objective (s):</a:t>
            </a:r>
          </a:p>
          <a:p>
            <a:pPr lvl="0"/>
            <a:r>
              <a:rPr lang="en-US" b="1" dirty="0"/>
              <a:t>Describe the scientific method and the importance of observations, models, and proper experimentation.</a:t>
            </a:r>
            <a:endParaRPr lang="en-US" dirty="0"/>
          </a:p>
          <a:p>
            <a:pPr lvl="0"/>
            <a:r>
              <a:rPr lang="en-US" b="1" dirty="0"/>
              <a:t>Recognize the importance and differences of evidence, hypothesis, theories, and scientific laws.</a:t>
            </a:r>
            <a:endParaRPr lang="en-US" dirty="0"/>
          </a:p>
          <a:p>
            <a:pPr lvl="0"/>
            <a:r>
              <a:rPr lang="en-US" b="1" dirty="0"/>
              <a:t>Understand the limitations of science.</a:t>
            </a:r>
            <a:endParaRPr lang="en-US" dirty="0"/>
          </a:p>
          <a:p>
            <a:pPr marL="0" indent="0">
              <a:buNone/>
            </a:pPr>
            <a:endParaRPr lang="en-US" b="1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469F6D9-14F7-4E6F-A8EE-6E95759606A6}"/>
              </a:ext>
            </a:extLst>
          </p:cNvPr>
          <p:cNvSpPr txBox="1"/>
          <p:nvPr/>
        </p:nvSpPr>
        <p:spPr>
          <a:xfrm>
            <a:off x="3836504" y="28793"/>
            <a:ext cx="451899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/>
              <a:t>Environmental Science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E7AB47A-AFDD-4467-AED3-8596FA53E837}"/>
              </a:ext>
            </a:extLst>
          </p:cNvPr>
          <p:cNvSpPr txBox="1"/>
          <p:nvPr/>
        </p:nvSpPr>
        <p:spPr>
          <a:xfrm>
            <a:off x="662609" y="145774"/>
            <a:ext cx="31738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Date: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B60B84F-D386-47B9-9D25-7920DB37AAD2}"/>
              </a:ext>
            </a:extLst>
          </p:cNvPr>
          <p:cNvSpPr txBox="1"/>
          <p:nvPr/>
        </p:nvSpPr>
        <p:spPr>
          <a:xfrm>
            <a:off x="662609" y="613568"/>
            <a:ext cx="10515600" cy="1323439"/>
          </a:xfrm>
          <a:prstGeom prst="rect">
            <a:avLst/>
          </a:prstGeom>
          <a:noFill/>
          <a:ln>
            <a:solidFill>
              <a:srgbClr val="0D6CBF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0D6CBF"/>
                </a:solidFill>
              </a:rPr>
              <a:t>Bell Ringer: Bell Ringer 2.1 Worksheet</a:t>
            </a:r>
          </a:p>
          <a:p>
            <a:endParaRPr lang="en-US" sz="2000" b="1" dirty="0">
              <a:solidFill>
                <a:srgbClr val="FF0000"/>
              </a:solidFill>
            </a:endParaRPr>
          </a:p>
          <a:p>
            <a:endParaRPr lang="en-US" sz="2000" b="1" dirty="0">
              <a:solidFill>
                <a:srgbClr val="FF0000"/>
              </a:solidFill>
            </a:endParaRPr>
          </a:p>
          <a:p>
            <a:r>
              <a:rPr lang="en-US" sz="2000" b="1" dirty="0">
                <a:solidFill>
                  <a:srgbClr val="229C00"/>
                </a:solidFill>
              </a:rPr>
              <a:t>HW: Review your notes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BA989A9-39FE-4596-9ABF-261664F4652B}"/>
              </a:ext>
            </a:extLst>
          </p:cNvPr>
          <p:cNvSpPr txBox="1"/>
          <p:nvPr/>
        </p:nvSpPr>
        <p:spPr>
          <a:xfrm>
            <a:off x="5996609" y="5552661"/>
            <a:ext cx="5181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229C00"/>
                </a:solidFill>
              </a:rPr>
              <a:t>Upcoming Assessments: </a:t>
            </a:r>
          </a:p>
          <a:p>
            <a:r>
              <a:rPr lang="en-US" dirty="0">
                <a:solidFill>
                  <a:srgbClr val="229C00"/>
                </a:solidFill>
              </a:rPr>
              <a:t> Vocab Quiz: Day 6</a:t>
            </a:r>
          </a:p>
          <a:p>
            <a:r>
              <a:rPr lang="en-US" dirty="0">
                <a:solidFill>
                  <a:srgbClr val="229C00"/>
                </a:solidFill>
              </a:rPr>
              <a:t>Test :  Day 7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517822C-B86D-458D-931C-1B51D4A23923}"/>
              </a:ext>
            </a:extLst>
          </p:cNvPr>
          <p:cNvSpPr txBox="1"/>
          <p:nvPr/>
        </p:nvSpPr>
        <p:spPr>
          <a:xfrm>
            <a:off x="8931965" y="201134"/>
            <a:ext cx="17360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Lesson Day 1</a:t>
            </a:r>
          </a:p>
        </p:txBody>
      </p:sp>
    </p:spTree>
    <p:extLst>
      <p:ext uri="{BB962C8B-B14F-4D97-AF65-F5344CB8AC3E}">
        <p14:creationId xmlns:p14="http://schemas.microsoft.com/office/powerpoint/2010/main" val="10797426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47A9F19-6E19-4343-9C14-752984D23D7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61437" y="2035469"/>
            <a:ext cx="5181600" cy="4351338"/>
          </a:xfrm>
          <a:ln>
            <a:solidFill>
              <a:srgbClr val="0D6CBF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Schedule: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b="1" dirty="0"/>
              <a:t>Closing Activity:</a:t>
            </a:r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11119A7-4C66-45B6-9B7A-28E7364C59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996609" y="2035469"/>
            <a:ext cx="5181600" cy="3517192"/>
          </a:xfrm>
          <a:ln>
            <a:solidFill>
              <a:srgbClr val="0D6CBF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Objective (s):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469F6D9-14F7-4E6F-A8EE-6E95759606A6}"/>
              </a:ext>
            </a:extLst>
          </p:cNvPr>
          <p:cNvSpPr txBox="1"/>
          <p:nvPr/>
        </p:nvSpPr>
        <p:spPr>
          <a:xfrm>
            <a:off x="3836504" y="28793"/>
            <a:ext cx="451899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/>
              <a:t>Environmental Science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E7AB47A-AFDD-4467-AED3-8596FA53E837}"/>
              </a:ext>
            </a:extLst>
          </p:cNvPr>
          <p:cNvSpPr txBox="1"/>
          <p:nvPr/>
        </p:nvSpPr>
        <p:spPr>
          <a:xfrm>
            <a:off x="662609" y="145774"/>
            <a:ext cx="31738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Date: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B60B84F-D386-47B9-9D25-7920DB37AAD2}"/>
              </a:ext>
            </a:extLst>
          </p:cNvPr>
          <p:cNvSpPr txBox="1"/>
          <p:nvPr/>
        </p:nvSpPr>
        <p:spPr>
          <a:xfrm>
            <a:off x="662609" y="613568"/>
            <a:ext cx="10515600" cy="1323439"/>
          </a:xfrm>
          <a:prstGeom prst="rect">
            <a:avLst/>
          </a:prstGeom>
          <a:noFill/>
          <a:ln>
            <a:solidFill>
              <a:srgbClr val="0D6CBF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0D6CBF"/>
                </a:solidFill>
              </a:rPr>
              <a:t>Bell Ringer: Vocab Quiz</a:t>
            </a:r>
          </a:p>
          <a:p>
            <a:endParaRPr lang="en-US" sz="2000" b="1" dirty="0">
              <a:solidFill>
                <a:srgbClr val="FF0000"/>
              </a:solidFill>
            </a:endParaRPr>
          </a:p>
          <a:p>
            <a:endParaRPr lang="en-US" sz="2000" b="1" dirty="0">
              <a:solidFill>
                <a:srgbClr val="FF0000"/>
              </a:solidFill>
            </a:endParaRPr>
          </a:p>
          <a:p>
            <a:r>
              <a:rPr lang="en-US" sz="2000" b="1" dirty="0">
                <a:solidFill>
                  <a:srgbClr val="229C00"/>
                </a:solidFill>
              </a:rPr>
              <a:t>HW: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BA989A9-39FE-4596-9ABF-261664F4652B}"/>
              </a:ext>
            </a:extLst>
          </p:cNvPr>
          <p:cNvSpPr txBox="1"/>
          <p:nvPr/>
        </p:nvSpPr>
        <p:spPr>
          <a:xfrm>
            <a:off x="5996609" y="5552661"/>
            <a:ext cx="5181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229C00"/>
                </a:solidFill>
              </a:rPr>
              <a:t>Upcoming Assessments: </a:t>
            </a:r>
          </a:p>
          <a:p>
            <a:r>
              <a:rPr lang="en-US" dirty="0">
                <a:solidFill>
                  <a:srgbClr val="229C00"/>
                </a:solidFill>
              </a:rPr>
              <a:t> Vocab Quiz:</a:t>
            </a:r>
          </a:p>
          <a:p>
            <a:r>
              <a:rPr lang="en-US" dirty="0">
                <a:solidFill>
                  <a:srgbClr val="229C00"/>
                </a:solidFill>
              </a:rPr>
              <a:t>Test :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517822C-B86D-458D-931C-1B51D4A23923}"/>
              </a:ext>
            </a:extLst>
          </p:cNvPr>
          <p:cNvSpPr txBox="1"/>
          <p:nvPr/>
        </p:nvSpPr>
        <p:spPr>
          <a:xfrm>
            <a:off x="8931965" y="201134"/>
            <a:ext cx="17360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Lesson Day 10</a:t>
            </a:r>
          </a:p>
        </p:txBody>
      </p:sp>
    </p:spTree>
    <p:extLst>
      <p:ext uri="{BB962C8B-B14F-4D97-AF65-F5344CB8AC3E}">
        <p14:creationId xmlns:p14="http://schemas.microsoft.com/office/powerpoint/2010/main" val="40747636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47A9F19-6E19-4343-9C14-752984D23D7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61437" y="2035469"/>
            <a:ext cx="5181600" cy="4351338"/>
          </a:xfrm>
          <a:ln>
            <a:solidFill>
              <a:srgbClr val="0D6CBF"/>
            </a:solidFill>
          </a:ln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b="1" dirty="0"/>
              <a:t>Schedule:</a:t>
            </a:r>
          </a:p>
          <a:p>
            <a:r>
              <a:rPr lang="en-US" b="1" dirty="0"/>
              <a:t>Complete activity 2.2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b="1" dirty="0"/>
              <a:t>Closing Activity: Discussion conclusions, cautions and peer review. </a:t>
            </a:r>
            <a:r>
              <a:rPr lang="en-US" dirty="0"/>
              <a:t>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11119A7-4C66-45B6-9B7A-28E7364C59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996609" y="2035469"/>
            <a:ext cx="5181600" cy="3517192"/>
          </a:xfrm>
          <a:ln>
            <a:solidFill>
              <a:srgbClr val="0D6CBF"/>
            </a:solidFill>
          </a:ln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b="1" dirty="0"/>
              <a:t>Objective (s):</a:t>
            </a:r>
          </a:p>
          <a:p>
            <a:pPr lvl="0"/>
            <a:r>
              <a:rPr lang="en-US" b="1" dirty="0"/>
              <a:t>Describe the scientific method and the importance of observations, models, and proper experimentation.</a:t>
            </a:r>
            <a:endParaRPr lang="en-US" dirty="0"/>
          </a:p>
          <a:p>
            <a:pPr lvl="0"/>
            <a:r>
              <a:rPr lang="en-US" b="1" dirty="0"/>
              <a:t>Recognize the importance and differences of evidence, hypothesis, theories, and scientific laws.</a:t>
            </a:r>
            <a:endParaRPr lang="en-US" dirty="0"/>
          </a:p>
          <a:p>
            <a:pPr lvl="0"/>
            <a:r>
              <a:rPr lang="en-US" b="1" dirty="0"/>
              <a:t>Understand the limitations of science.</a:t>
            </a:r>
            <a:endParaRPr lang="en-US" dirty="0"/>
          </a:p>
          <a:p>
            <a:pPr marL="0" indent="0">
              <a:buNone/>
            </a:pPr>
            <a:endParaRPr lang="en-US" b="1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469F6D9-14F7-4E6F-A8EE-6E95759606A6}"/>
              </a:ext>
            </a:extLst>
          </p:cNvPr>
          <p:cNvSpPr txBox="1"/>
          <p:nvPr/>
        </p:nvSpPr>
        <p:spPr>
          <a:xfrm>
            <a:off x="3836504" y="28793"/>
            <a:ext cx="451899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/>
              <a:t>Environmental Science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E7AB47A-AFDD-4467-AED3-8596FA53E837}"/>
              </a:ext>
            </a:extLst>
          </p:cNvPr>
          <p:cNvSpPr txBox="1"/>
          <p:nvPr/>
        </p:nvSpPr>
        <p:spPr>
          <a:xfrm>
            <a:off x="662609" y="145774"/>
            <a:ext cx="31738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Date: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B60B84F-D386-47B9-9D25-7920DB37AAD2}"/>
              </a:ext>
            </a:extLst>
          </p:cNvPr>
          <p:cNvSpPr txBox="1"/>
          <p:nvPr/>
        </p:nvSpPr>
        <p:spPr>
          <a:xfrm>
            <a:off x="662609" y="613568"/>
            <a:ext cx="10515600" cy="1015663"/>
          </a:xfrm>
          <a:prstGeom prst="rect">
            <a:avLst/>
          </a:prstGeom>
          <a:noFill/>
          <a:ln>
            <a:solidFill>
              <a:srgbClr val="0D6CBF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0D6CBF"/>
                </a:solidFill>
              </a:rPr>
              <a:t>Bell Ringer:  Activity 2.1-Which paper towel is best?</a:t>
            </a:r>
          </a:p>
          <a:p>
            <a:endParaRPr lang="en-US" sz="2000" b="1" dirty="0">
              <a:solidFill>
                <a:srgbClr val="FF0000"/>
              </a:solidFill>
            </a:endParaRPr>
          </a:p>
          <a:p>
            <a:r>
              <a:rPr lang="en-US" sz="2000" b="1" dirty="0">
                <a:solidFill>
                  <a:srgbClr val="229C00"/>
                </a:solidFill>
              </a:rPr>
              <a:t>HW:  Review your notes.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BA989A9-39FE-4596-9ABF-261664F4652B}"/>
              </a:ext>
            </a:extLst>
          </p:cNvPr>
          <p:cNvSpPr txBox="1"/>
          <p:nvPr/>
        </p:nvSpPr>
        <p:spPr>
          <a:xfrm>
            <a:off x="5996609" y="5552661"/>
            <a:ext cx="5181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229C00"/>
                </a:solidFill>
              </a:rPr>
              <a:t>Upcoming Assessments: </a:t>
            </a:r>
          </a:p>
          <a:p>
            <a:r>
              <a:rPr lang="en-US" dirty="0">
                <a:solidFill>
                  <a:srgbClr val="229C00"/>
                </a:solidFill>
              </a:rPr>
              <a:t> Vocab Quiz: Day 6</a:t>
            </a:r>
          </a:p>
          <a:p>
            <a:r>
              <a:rPr lang="en-US" dirty="0">
                <a:solidFill>
                  <a:srgbClr val="229C00"/>
                </a:solidFill>
              </a:rPr>
              <a:t>Test : Day 7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517822C-B86D-458D-931C-1B51D4A23923}"/>
              </a:ext>
            </a:extLst>
          </p:cNvPr>
          <p:cNvSpPr txBox="1"/>
          <p:nvPr/>
        </p:nvSpPr>
        <p:spPr>
          <a:xfrm>
            <a:off x="8931965" y="201134"/>
            <a:ext cx="17360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Lesson Day 2</a:t>
            </a:r>
          </a:p>
        </p:txBody>
      </p:sp>
    </p:spTree>
    <p:extLst>
      <p:ext uri="{BB962C8B-B14F-4D97-AF65-F5344CB8AC3E}">
        <p14:creationId xmlns:p14="http://schemas.microsoft.com/office/powerpoint/2010/main" val="33892942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47A9F19-6E19-4343-9C14-752984D23D7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61437" y="2035469"/>
            <a:ext cx="5181600" cy="4351338"/>
          </a:xfrm>
          <a:ln>
            <a:solidFill>
              <a:srgbClr val="0D6CBF"/>
            </a:solidFill>
          </a:ln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/>
              <a:t>Schedule:</a:t>
            </a:r>
          </a:p>
          <a:p>
            <a:r>
              <a:rPr lang="en-US" b="1" dirty="0"/>
              <a:t>Complete Guided Students Notes Slides 13-22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b="1" dirty="0"/>
              <a:t>Closing Activity: Beach Ball Activity</a:t>
            </a:r>
            <a:r>
              <a:rPr lang="en-US" dirty="0"/>
              <a:t>	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11119A7-4C66-45B6-9B7A-28E7364C59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996609" y="2035469"/>
            <a:ext cx="5181600" cy="3517192"/>
          </a:xfrm>
          <a:ln>
            <a:solidFill>
              <a:srgbClr val="0D6CBF"/>
            </a:solidFill>
          </a:ln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/>
              <a:t>Objective(s):</a:t>
            </a:r>
          </a:p>
          <a:p>
            <a:pPr lvl="0"/>
            <a:r>
              <a:rPr lang="en-US" b="1" dirty="0"/>
              <a:t>Define matter and describe the Law of Conservation of Matter.</a:t>
            </a:r>
            <a:endParaRPr lang="en-US" dirty="0"/>
          </a:p>
          <a:p>
            <a:pPr lvl="0"/>
            <a:r>
              <a:rPr lang="en-US" b="1" dirty="0"/>
              <a:t>Distinguish between chemical and physical changes.</a:t>
            </a:r>
            <a:endParaRPr lang="en-US" dirty="0"/>
          </a:p>
          <a:p>
            <a:pPr marL="0" indent="0">
              <a:buNone/>
            </a:pPr>
            <a:r>
              <a:rPr lang="en-US" b="1" dirty="0"/>
              <a:t>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469F6D9-14F7-4E6F-A8EE-6E95759606A6}"/>
              </a:ext>
            </a:extLst>
          </p:cNvPr>
          <p:cNvSpPr txBox="1"/>
          <p:nvPr/>
        </p:nvSpPr>
        <p:spPr>
          <a:xfrm>
            <a:off x="3836504" y="28793"/>
            <a:ext cx="451899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/>
              <a:t>Environmental Science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E7AB47A-AFDD-4467-AED3-8596FA53E837}"/>
              </a:ext>
            </a:extLst>
          </p:cNvPr>
          <p:cNvSpPr txBox="1"/>
          <p:nvPr/>
        </p:nvSpPr>
        <p:spPr>
          <a:xfrm>
            <a:off x="662609" y="145774"/>
            <a:ext cx="31738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Date: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B60B84F-D386-47B9-9D25-7920DB37AAD2}"/>
              </a:ext>
            </a:extLst>
          </p:cNvPr>
          <p:cNvSpPr txBox="1"/>
          <p:nvPr/>
        </p:nvSpPr>
        <p:spPr>
          <a:xfrm>
            <a:off x="662609" y="613568"/>
            <a:ext cx="10515600" cy="1323439"/>
          </a:xfrm>
          <a:prstGeom prst="rect">
            <a:avLst/>
          </a:prstGeom>
          <a:noFill/>
          <a:ln>
            <a:solidFill>
              <a:srgbClr val="0D6CBF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0D6CBF"/>
                </a:solidFill>
              </a:rPr>
              <a:t>Bell Ringer: Complete slide #13 in your Guided Student Notes.: </a:t>
            </a:r>
            <a:r>
              <a:rPr lang="en-US" dirty="0"/>
              <a:t>Where does a tree get its mass?</a:t>
            </a:r>
            <a:endParaRPr lang="en-US" sz="2000" b="1" dirty="0">
              <a:solidFill>
                <a:srgbClr val="0D6CBF"/>
              </a:solidFill>
            </a:endParaRPr>
          </a:p>
          <a:p>
            <a:endParaRPr lang="en-US" sz="2000" b="1" dirty="0">
              <a:solidFill>
                <a:srgbClr val="FF0000"/>
              </a:solidFill>
            </a:endParaRPr>
          </a:p>
          <a:p>
            <a:endParaRPr lang="en-US" sz="2000" b="1" dirty="0">
              <a:solidFill>
                <a:srgbClr val="FF0000"/>
              </a:solidFill>
            </a:endParaRPr>
          </a:p>
          <a:p>
            <a:r>
              <a:rPr lang="en-US" sz="2000" b="1" dirty="0">
                <a:solidFill>
                  <a:srgbClr val="229C00"/>
                </a:solidFill>
              </a:rPr>
              <a:t>HW: Review your Notes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BA989A9-39FE-4596-9ABF-261664F4652B}"/>
              </a:ext>
            </a:extLst>
          </p:cNvPr>
          <p:cNvSpPr txBox="1"/>
          <p:nvPr/>
        </p:nvSpPr>
        <p:spPr>
          <a:xfrm>
            <a:off x="5996609" y="5552661"/>
            <a:ext cx="5181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229C00"/>
                </a:solidFill>
              </a:rPr>
              <a:t>Upcoming Assessments: </a:t>
            </a:r>
          </a:p>
          <a:p>
            <a:r>
              <a:rPr lang="en-US" dirty="0">
                <a:solidFill>
                  <a:srgbClr val="229C00"/>
                </a:solidFill>
              </a:rPr>
              <a:t> Vocab Quiz: 3 Days –Day 6</a:t>
            </a:r>
          </a:p>
          <a:p>
            <a:r>
              <a:rPr lang="en-US" dirty="0">
                <a:solidFill>
                  <a:srgbClr val="229C00"/>
                </a:solidFill>
              </a:rPr>
              <a:t>Test : 4 Days -Day 7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517822C-B86D-458D-931C-1B51D4A23923}"/>
              </a:ext>
            </a:extLst>
          </p:cNvPr>
          <p:cNvSpPr txBox="1"/>
          <p:nvPr/>
        </p:nvSpPr>
        <p:spPr>
          <a:xfrm>
            <a:off x="8931965" y="201134"/>
            <a:ext cx="17360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Lesson Day 3</a:t>
            </a:r>
          </a:p>
        </p:txBody>
      </p:sp>
    </p:spTree>
    <p:extLst>
      <p:ext uri="{BB962C8B-B14F-4D97-AF65-F5344CB8AC3E}">
        <p14:creationId xmlns:p14="http://schemas.microsoft.com/office/powerpoint/2010/main" val="40576447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47A9F19-6E19-4343-9C14-752984D23D7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61437" y="2035469"/>
            <a:ext cx="5181600" cy="4351338"/>
          </a:xfrm>
          <a:ln>
            <a:solidFill>
              <a:srgbClr val="0D6CBF"/>
            </a:solidFill>
          </a:ln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b="1" dirty="0"/>
              <a:t>Schedule:</a:t>
            </a:r>
          </a:p>
          <a:p>
            <a:r>
              <a:rPr lang="en-US" b="1" dirty="0"/>
              <a:t>Complete the pH Exploration Lab.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b="1" dirty="0"/>
              <a:t>Closing Activity: BTB Demo</a:t>
            </a:r>
            <a:r>
              <a:rPr lang="en-US" dirty="0"/>
              <a:t>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11119A7-4C66-45B6-9B7A-28E7364C59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996609" y="2035469"/>
            <a:ext cx="5181600" cy="3517192"/>
          </a:xfrm>
          <a:ln>
            <a:solidFill>
              <a:srgbClr val="0D6CBF"/>
            </a:solidFill>
          </a:ln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b="1" dirty="0"/>
              <a:t>Objective (s):</a:t>
            </a:r>
          </a:p>
          <a:p>
            <a:pPr lvl="0"/>
            <a:r>
              <a:rPr lang="en-US" b="1" dirty="0"/>
              <a:t>Identify the pH of various items and how pH impacts living things.</a:t>
            </a:r>
            <a:endParaRPr lang="en-US" dirty="0"/>
          </a:p>
          <a:p>
            <a:pPr lvl="0"/>
            <a:r>
              <a:rPr lang="en-US" b="1" dirty="0"/>
              <a:t>Distinguish between chemical and physical changes.</a:t>
            </a:r>
            <a:endParaRPr lang="en-US" dirty="0"/>
          </a:p>
          <a:p>
            <a:pPr marL="0" indent="0">
              <a:buNone/>
            </a:pPr>
            <a:endParaRPr lang="en-US" b="1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469F6D9-14F7-4E6F-A8EE-6E95759606A6}"/>
              </a:ext>
            </a:extLst>
          </p:cNvPr>
          <p:cNvSpPr txBox="1"/>
          <p:nvPr/>
        </p:nvSpPr>
        <p:spPr>
          <a:xfrm>
            <a:off x="3836504" y="28793"/>
            <a:ext cx="451899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/>
              <a:t>Environmental Science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E7AB47A-AFDD-4467-AED3-8596FA53E837}"/>
              </a:ext>
            </a:extLst>
          </p:cNvPr>
          <p:cNvSpPr txBox="1"/>
          <p:nvPr/>
        </p:nvSpPr>
        <p:spPr>
          <a:xfrm>
            <a:off x="662609" y="145774"/>
            <a:ext cx="31738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Date: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B60B84F-D386-47B9-9D25-7920DB37AAD2}"/>
              </a:ext>
            </a:extLst>
          </p:cNvPr>
          <p:cNvSpPr txBox="1"/>
          <p:nvPr/>
        </p:nvSpPr>
        <p:spPr>
          <a:xfrm>
            <a:off x="662609" y="613568"/>
            <a:ext cx="10515600" cy="1323439"/>
          </a:xfrm>
          <a:prstGeom prst="rect">
            <a:avLst/>
          </a:prstGeom>
          <a:noFill/>
          <a:ln>
            <a:solidFill>
              <a:srgbClr val="0D6CBF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0D6CBF"/>
                </a:solidFill>
              </a:rPr>
              <a:t>Bell Ringer: Students will complete the Bell Ringer 2.2. </a:t>
            </a:r>
          </a:p>
          <a:p>
            <a:endParaRPr lang="en-US" sz="2000" b="1" dirty="0">
              <a:solidFill>
                <a:srgbClr val="FF0000"/>
              </a:solidFill>
            </a:endParaRPr>
          </a:p>
          <a:p>
            <a:endParaRPr lang="en-US" sz="2000" b="1" dirty="0">
              <a:solidFill>
                <a:srgbClr val="FF0000"/>
              </a:solidFill>
            </a:endParaRPr>
          </a:p>
          <a:p>
            <a:r>
              <a:rPr lang="en-US" sz="2000" b="1" dirty="0">
                <a:solidFill>
                  <a:srgbClr val="229C00"/>
                </a:solidFill>
              </a:rPr>
              <a:t>HW: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BA989A9-39FE-4596-9ABF-261664F4652B}"/>
              </a:ext>
            </a:extLst>
          </p:cNvPr>
          <p:cNvSpPr txBox="1"/>
          <p:nvPr/>
        </p:nvSpPr>
        <p:spPr>
          <a:xfrm>
            <a:off x="5996609" y="5552661"/>
            <a:ext cx="5181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229C00"/>
                </a:solidFill>
              </a:rPr>
              <a:t>Upcoming Assessments: </a:t>
            </a:r>
          </a:p>
          <a:p>
            <a:r>
              <a:rPr lang="en-US" dirty="0">
                <a:solidFill>
                  <a:srgbClr val="229C00"/>
                </a:solidFill>
              </a:rPr>
              <a:t> Vocab Quiz: Two Days –Day 6</a:t>
            </a:r>
          </a:p>
          <a:p>
            <a:r>
              <a:rPr lang="en-US" dirty="0">
                <a:solidFill>
                  <a:srgbClr val="229C00"/>
                </a:solidFill>
              </a:rPr>
              <a:t>Test : Day 7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517822C-B86D-458D-931C-1B51D4A23923}"/>
              </a:ext>
            </a:extLst>
          </p:cNvPr>
          <p:cNvSpPr txBox="1"/>
          <p:nvPr/>
        </p:nvSpPr>
        <p:spPr>
          <a:xfrm>
            <a:off x="8931965" y="201134"/>
            <a:ext cx="17360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Lesson Day 4</a:t>
            </a:r>
          </a:p>
        </p:txBody>
      </p:sp>
    </p:spTree>
    <p:extLst>
      <p:ext uri="{BB962C8B-B14F-4D97-AF65-F5344CB8AC3E}">
        <p14:creationId xmlns:p14="http://schemas.microsoft.com/office/powerpoint/2010/main" val="6973990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47A9F19-6E19-4343-9C14-752984D23D7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61437" y="2035469"/>
            <a:ext cx="5181600" cy="4351338"/>
          </a:xfrm>
          <a:ln>
            <a:solidFill>
              <a:srgbClr val="0D6CBF"/>
            </a:solidFill>
          </a:ln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/>
              <a:t>Schedule:</a:t>
            </a:r>
          </a:p>
          <a:p>
            <a:r>
              <a:rPr lang="en-US" b="1" dirty="0"/>
              <a:t>Complete the remain guided notes 23-end.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b="1" dirty="0"/>
              <a:t>Closing Activity:</a:t>
            </a:r>
            <a:r>
              <a:rPr lang="en-US" dirty="0"/>
              <a:t>	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11119A7-4C66-45B6-9B7A-28E7364C59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996609" y="2035469"/>
            <a:ext cx="5181600" cy="3517192"/>
          </a:xfrm>
          <a:ln>
            <a:solidFill>
              <a:srgbClr val="0D6CBF"/>
            </a:solidFill>
          </a:ln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/>
              <a:t>Objective (s):</a:t>
            </a:r>
          </a:p>
          <a:p>
            <a:pPr lvl="0"/>
            <a:r>
              <a:rPr lang="en-US" b="1" dirty="0"/>
              <a:t>Recognize the difference forms of energy.</a:t>
            </a:r>
            <a:endParaRPr lang="en-US" dirty="0"/>
          </a:p>
          <a:p>
            <a:pPr lvl="0"/>
            <a:r>
              <a:rPr lang="en-US" b="1" dirty="0"/>
              <a:t>Understand the First and Second Law of the Thermodynamics.</a:t>
            </a:r>
            <a:endParaRPr lang="en-US" dirty="0"/>
          </a:p>
          <a:p>
            <a:pPr lvl="0"/>
            <a:r>
              <a:rPr lang="en-US" b="1" dirty="0"/>
              <a:t>Identify the key components of a system.</a:t>
            </a:r>
            <a:endParaRPr lang="en-US" dirty="0"/>
          </a:p>
          <a:p>
            <a:pPr lvl="0"/>
            <a:r>
              <a:rPr lang="en-US" b="1" dirty="0"/>
              <a:t>Describe ways a system can respond to feedback.</a:t>
            </a:r>
            <a:endParaRPr lang="en-US" dirty="0"/>
          </a:p>
          <a:p>
            <a:pPr marL="0" indent="0">
              <a:buNone/>
            </a:pPr>
            <a:endParaRPr lang="en-US" b="1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469F6D9-14F7-4E6F-A8EE-6E95759606A6}"/>
              </a:ext>
            </a:extLst>
          </p:cNvPr>
          <p:cNvSpPr txBox="1"/>
          <p:nvPr/>
        </p:nvSpPr>
        <p:spPr>
          <a:xfrm>
            <a:off x="3836504" y="28793"/>
            <a:ext cx="451899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/>
              <a:t>Environmental Science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E7AB47A-AFDD-4467-AED3-8596FA53E837}"/>
              </a:ext>
            </a:extLst>
          </p:cNvPr>
          <p:cNvSpPr txBox="1"/>
          <p:nvPr/>
        </p:nvSpPr>
        <p:spPr>
          <a:xfrm>
            <a:off x="662609" y="145774"/>
            <a:ext cx="31738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Date: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B60B84F-D386-47B9-9D25-7920DB37AAD2}"/>
              </a:ext>
            </a:extLst>
          </p:cNvPr>
          <p:cNvSpPr txBox="1"/>
          <p:nvPr/>
        </p:nvSpPr>
        <p:spPr>
          <a:xfrm>
            <a:off x="662609" y="613568"/>
            <a:ext cx="10515600" cy="1323439"/>
          </a:xfrm>
          <a:prstGeom prst="rect">
            <a:avLst/>
          </a:prstGeom>
          <a:noFill/>
          <a:ln>
            <a:solidFill>
              <a:srgbClr val="0D6CBF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0D6CBF"/>
                </a:solidFill>
              </a:rPr>
              <a:t>Bell Ringer:   Complete Slide 23 in your notes as we discuss the demo.</a:t>
            </a:r>
          </a:p>
          <a:p>
            <a:endParaRPr lang="en-US" sz="2000" b="1" dirty="0">
              <a:solidFill>
                <a:srgbClr val="FF0000"/>
              </a:solidFill>
            </a:endParaRPr>
          </a:p>
          <a:p>
            <a:endParaRPr lang="en-US" sz="2000" b="1" dirty="0">
              <a:solidFill>
                <a:srgbClr val="FF0000"/>
              </a:solidFill>
            </a:endParaRPr>
          </a:p>
          <a:p>
            <a:r>
              <a:rPr lang="en-US" sz="2000" b="1" dirty="0">
                <a:solidFill>
                  <a:srgbClr val="229C00"/>
                </a:solidFill>
              </a:rPr>
              <a:t>HW: Study Key Terms from Quizlet. Vocab Quiz Tomorrow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BA989A9-39FE-4596-9ABF-261664F4652B}"/>
              </a:ext>
            </a:extLst>
          </p:cNvPr>
          <p:cNvSpPr txBox="1"/>
          <p:nvPr/>
        </p:nvSpPr>
        <p:spPr>
          <a:xfrm>
            <a:off x="5996609" y="5552661"/>
            <a:ext cx="5181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229C00"/>
                </a:solidFill>
              </a:rPr>
              <a:t>Upcoming Assessments: </a:t>
            </a:r>
          </a:p>
          <a:p>
            <a:r>
              <a:rPr lang="en-US" dirty="0">
                <a:solidFill>
                  <a:srgbClr val="229C00"/>
                </a:solidFill>
              </a:rPr>
              <a:t> Vocab Quiz: Tomorrow-Day 6</a:t>
            </a:r>
          </a:p>
          <a:p>
            <a:r>
              <a:rPr lang="en-US" dirty="0">
                <a:solidFill>
                  <a:srgbClr val="229C00"/>
                </a:solidFill>
              </a:rPr>
              <a:t>Test : Day 7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517822C-B86D-458D-931C-1B51D4A23923}"/>
              </a:ext>
            </a:extLst>
          </p:cNvPr>
          <p:cNvSpPr txBox="1"/>
          <p:nvPr/>
        </p:nvSpPr>
        <p:spPr>
          <a:xfrm>
            <a:off x="8931965" y="201134"/>
            <a:ext cx="17360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Lesson Day 5</a:t>
            </a:r>
          </a:p>
        </p:txBody>
      </p:sp>
    </p:spTree>
    <p:extLst>
      <p:ext uri="{BB962C8B-B14F-4D97-AF65-F5344CB8AC3E}">
        <p14:creationId xmlns:p14="http://schemas.microsoft.com/office/powerpoint/2010/main" val="41184136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47A9F19-6E19-4343-9C14-752984D23D7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61437" y="2035469"/>
            <a:ext cx="5181600" cy="4351338"/>
          </a:xfrm>
          <a:ln>
            <a:solidFill>
              <a:srgbClr val="0D6CBF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Schedule:</a:t>
            </a:r>
          </a:p>
          <a:p>
            <a:r>
              <a:rPr lang="en-US" b="1" dirty="0"/>
              <a:t>Lesson 2 Quiz Review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b="1" dirty="0"/>
              <a:t>Closing Activity: Go Over Quiz Review. Practice Vocab using Quizlet (time permitting)</a:t>
            </a:r>
            <a:r>
              <a:rPr lang="en-US" dirty="0"/>
              <a:t>	</a:t>
            </a:r>
            <a:endParaRPr lang="en-US" b="1" dirty="0"/>
          </a:p>
          <a:p>
            <a:pPr marL="0" indent="0">
              <a:buNone/>
            </a:pPr>
            <a:r>
              <a:rPr lang="en-US" dirty="0"/>
              <a:t>	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11119A7-4C66-45B6-9B7A-28E7364C59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996609" y="2035469"/>
            <a:ext cx="5181600" cy="3517192"/>
          </a:xfrm>
          <a:ln>
            <a:solidFill>
              <a:srgbClr val="0D6CBF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Objective (s): </a:t>
            </a:r>
          </a:p>
          <a:p>
            <a:pPr marL="0" indent="0">
              <a:buNone/>
            </a:pPr>
            <a:r>
              <a:rPr lang="en-US" b="1" dirty="0"/>
              <a:t>Review Previous Objectives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469F6D9-14F7-4E6F-A8EE-6E95759606A6}"/>
              </a:ext>
            </a:extLst>
          </p:cNvPr>
          <p:cNvSpPr txBox="1"/>
          <p:nvPr/>
        </p:nvSpPr>
        <p:spPr>
          <a:xfrm>
            <a:off x="3836504" y="28793"/>
            <a:ext cx="451899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/>
              <a:t>Environmental Science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E7AB47A-AFDD-4467-AED3-8596FA53E837}"/>
              </a:ext>
            </a:extLst>
          </p:cNvPr>
          <p:cNvSpPr txBox="1"/>
          <p:nvPr/>
        </p:nvSpPr>
        <p:spPr>
          <a:xfrm>
            <a:off x="662609" y="145774"/>
            <a:ext cx="31738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Date: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B60B84F-D386-47B9-9D25-7920DB37AAD2}"/>
              </a:ext>
            </a:extLst>
          </p:cNvPr>
          <p:cNvSpPr txBox="1"/>
          <p:nvPr/>
        </p:nvSpPr>
        <p:spPr>
          <a:xfrm>
            <a:off x="662609" y="613568"/>
            <a:ext cx="10515600" cy="1323439"/>
          </a:xfrm>
          <a:prstGeom prst="rect">
            <a:avLst/>
          </a:prstGeom>
          <a:noFill/>
          <a:ln>
            <a:solidFill>
              <a:srgbClr val="0D6CBF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0D6CBF"/>
                </a:solidFill>
              </a:rPr>
              <a:t>Bell Ringer: Key Terms Vocab Quiz</a:t>
            </a:r>
          </a:p>
          <a:p>
            <a:endParaRPr lang="en-US" sz="2000" b="1" dirty="0">
              <a:solidFill>
                <a:srgbClr val="FF0000"/>
              </a:solidFill>
            </a:endParaRPr>
          </a:p>
          <a:p>
            <a:endParaRPr lang="en-US" sz="2000" b="1" dirty="0">
              <a:solidFill>
                <a:srgbClr val="FF0000"/>
              </a:solidFill>
            </a:endParaRPr>
          </a:p>
          <a:p>
            <a:r>
              <a:rPr lang="en-US" sz="2000" b="1" dirty="0">
                <a:solidFill>
                  <a:srgbClr val="229C00"/>
                </a:solidFill>
              </a:rPr>
              <a:t>HW: Study for the Test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BA989A9-39FE-4596-9ABF-261664F4652B}"/>
              </a:ext>
            </a:extLst>
          </p:cNvPr>
          <p:cNvSpPr txBox="1"/>
          <p:nvPr/>
        </p:nvSpPr>
        <p:spPr>
          <a:xfrm>
            <a:off x="5996609" y="5552661"/>
            <a:ext cx="5181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229C00"/>
                </a:solidFill>
              </a:rPr>
              <a:t>Upcoming Assessments: </a:t>
            </a:r>
          </a:p>
          <a:p>
            <a:r>
              <a:rPr lang="en-US" dirty="0">
                <a:solidFill>
                  <a:srgbClr val="229C00"/>
                </a:solidFill>
              </a:rPr>
              <a:t> Vocab Quiz: Today</a:t>
            </a:r>
          </a:p>
          <a:p>
            <a:r>
              <a:rPr lang="en-US" dirty="0">
                <a:solidFill>
                  <a:srgbClr val="229C00"/>
                </a:solidFill>
              </a:rPr>
              <a:t>Test : Tomorrow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517822C-B86D-458D-931C-1B51D4A23923}"/>
              </a:ext>
            </a:extLst>
          </p:cNvPr>
          <p:cNvSpPr txBox="1"/>
          <p:nvPr/>
        </p:nvSpPr>
        <p:spPr>
          <a:xfrm>
            <a:off x="8931965" y="201134"/>
            <a:ext cx="17360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Lesson Day 6</a:t>
            </a:r>
          </a:p>
        </p:txBody>
      </p:sp>
    </p:spTree>
    <p:extLst>
      <p:ext uri="{BB962C8B-B14F-4D97-AF65-F5344CB8AC3E}">
        <p14:creationId xmlns:p14="http://schemas.microsoft.com/office/powerpoint/2010/main" val="19785982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47A9F19-6E19-4343-9C14-752984D23D7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61437" y="2035469"/>
            <a:ext cx="5181600" cy="4351338"/>
          </a:xfrm>
          <a:ln>
            <a:solidFill>
              <a:srgbClr val="0D6CBF"/>
            </a:solidFill>
          </a:ln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/>
              <a:t>Schedule:</a:t>
            </a:r>
          </a:p>
          <a:p>
            <a:pPr marL="0" indent="0">
              <a:buNone/>
            </a:pPr>
            <a:endParaRPr lang="en-US" b="1" dirty="0"/>
          </a:p>
          <a:p>
            <a:r>
              <a:rPr lang="en-US" b="1" dirty="0"/>
              <a:t>Complete the Test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b="1" dirty="0"/>
              <a:t>Closing Activity: Possibly begin next lesson</a:t>
            </a:r>
            <a:r>
              <a:rPr lang="en-US" dirty="0"/>
              <a:t>	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11119A7-4C66-45B6-9B7A-28E7364C59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996609" y="2035469"/>
            <a:ext cx="5181600" cy="3517192"/>
          </a:xfrm>
          <a:ln>
            <a:solidFill>
              <a:srgbClr val="0D6CBF"/>
            </a:solidFill>
          </a:ln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/>
              <a:t>Objective (s):</a:t>
            </a:r>
          </a:p>
          <a:p>
            <a:pPr marL="0" indent="0">
              <a:buNone/>
            </a:pPr>
            <a:r>
              <a:rPr lang="en-US" b="1" dirty="0"/>
              <a:t>Complete the test.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469F6D9-14F7-4E6F-A8EE-6E95759606A6}"/>
              </a:ext>
            </a:extLst>
          </p:cNvPr>
          <p:cNvSpPr txBox="1"/>
          <p:nvPr/>
        </p:nvSpPr>
        <p:spPr>
          <a:xfrm>
            <a:off x="3836504" y="28793"/>
            <a:ext cx="451899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/>
              <a:t>Environmental Science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E7AB47A-AFDD-4467-AED3-8596FA53E837}"/>
              </a:ext>
            </a:extLst>
          </p:cNvPr>
          <p:cNvSpPr txBox="1"/>
          <p:nvPr/>
        </p:nvSpPr>
        <p:spPr>
          <a:xfrm>
            <a:off x="662609" y="145774"/>
            <a:ext cx="31738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Date: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B60B84F-D386-47B9-9D25-7920DB37AAD2}"/>
              </a:ext>
            </a:extLst>
          </p:cNvPr>
          <p:cNvSpPr txBox="1"/>
          <p:nvPr/>
        </p:nvSpPr>
        <p:spPr>
          <a:xfrm>
            <a:off x="662609" y="613568"/>
            <a:ext cx="10515600" cy="1323439"/>
          </a:xfrm>
          <a:prstGeom prst="rect">
            <a:avLst/>
          </a:prstGeom>
          <a:noFill/>
          <a:ln>
            <a:solidFill>
              <a:srgbClr val="0D6CBF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0D6CBF"/>
                </a:solidFill>
              </a:rPr>
              <a:t>Bell Ringer: Prepare for test. According to our assessment procedures.</a:t>
            </a:r>
          </a:p>
          <a:p>
            <a:endParaRPr lang="en-US" sz="2000" b="1" dirty="0">
              <a:solidFill>
                <a:srgbClr val="FF0000"/>
              </a:solidFill>
            </a:endParaRPr>
          </a:p>
          <a:p>
            <a:endParaRPr lang="en-US" sz="2000" b="1" dirty="0">
              <a:solidFill>
                <a:srgbClr val="FF0000"/>
              </a:solidFill>
            </a:endParaRPr>
          </a:p>
          <a:p>
            <a:r>
              <a:rPr lang="en-US" sz="2000" b="1" dirty="0">
                <a:solidFill>
                  <a:srgbClr val="229C00"/>
                </a:solidFill>
              </a:rPr>
              <a:t>HW: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BA989A9-39FE-4596-9ABF-261664F4652B}"/>
              </a:ext>
            </a:extLst>
          </p:cNvPr>
          <p:cNvSpPr txBox="1"/>
          <p:nvPr/>
        </p:nvSpPr>
        <p:spPr>
          <a:xfrm>
            <a:off x="5996609" y="5552661"/>
            <a:ext cx="5181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229C00"/>
                </a:solidFill>
              </a:rPr>
              <a:t>Upcoming Assessments: </a:t>
            </a:r>
          </a:p>
          <a:p>
            <a:r>
              <a:rPr lang="en-US" dirty="0">
                <a:solidFill>
                  <a:srgbClr val="229C00"/>
                </a:solidFill>
              </a:rPr>
              <a:t> Vocab Quiz:</a:t>
            </a:r>
          </a:p>
          <a:p>
            <a:r>
              <a:rPr lang="en-US" dirty="0">
                <a:solidFill>
                  <a:srgbClr val="229C00"/>
                </a:solidFill>
              </a:rPr>
              <a:t>Test :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517822C-B86D-458D-931C-1B51D4A23923}"/>
              </a:ext>
            </a:extLst>
          </p:cNvPr>
          <p:cNvSpPr txBox="1"/>
          <p:nvPr/>
        </p:nvSpPr>
        <p:spPr>
          <a:xfrm>
            <a:off x="8931965" y="201134"/>
            <a:ext cx="17360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Lesson Day 7</a:t>
            </a:r>
          </a:p>
        </p:txBody>
      </p:sp>
    </p:spTree>
    <p:extLst>
      <p:ext uri="{BB962C8B-B14F-4D97-AF65-F5344CB8AC3E}">
        <p14:creationId xmlns:p14="http://schemas.microsoft.com/office/powerpoint/2010/main" val="24184356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47A9F19-6E19-4343-9C14-752984D23D7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61437" y="2035469"/>
            <a:ext cx="5181600" cy="4351338"/>
          </a:xfrm>
          <a:ln>
            <a:solidFill>
              <a:srgbClr val="0D6CBF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US" b="1" dirty="0"/>
              <a:t>Schedule: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b="1" dirty="0"/>
              <a:t>Closing Activity:</a:t>
            </a:r>
            <a:r>
              <a:rPr lang="en-US" dirty="0"/>
              <a:t>	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11119A7-4C66-45B6-9B7A-28E7364C59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996609" y="2035469"/>
            <a:ext cx="5181600" cy="3517192"/>
          </a:xfrm>
          <a:ln>
            <a:solidFill>
              <a:srgbClr val="0D6CBF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US" b="1" dirty="0"/>
              <a:t>Objective (s):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469F6D9-14F7-4E6F-A8EE-6E95759606A6}"/>
              </a:ext>
            </a:extLst>
          </p:cNvPr>
          <p:cNvSpPr txBox="1"/>
          <p:nvPr/>
        </p:nvSpPr>
        <p:spPr>
          <a:xfrm>
            <a:off x="3836504" y="28793"/>
            <a:ext cx="451899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/>
              <a:t>Environmental Science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E7AB47A-AFDD-4467-AED3-8596FA53E837}"/>
              </a:ext>
            </a:extLst>
          </p:cNvPr>
          <p:cNvSpPr txBox="1"/>
          <p:nvPr/>
        </p:nvSpPr>
        <p:spPr>
          <a:xfrm>
            <a:off x="662609" y="145774"/>
            <a:ext cx="31738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Date: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B60B84F-D386-47B9-9D25-7920DB37AAD2}"/>
              </a:ext>
            </a:extLst>
          </p:cNvPr>
          <p:cNvSpPr txBox="1"/>
          <p:nvPr/>
        </p:nvSpPr>
        <p:spPr>
          <a:xfrm>
            <a:off x="662609" y="613568"/>
            <a:ext cx="10515600" cy="1323439"/>
          </a:xfrm>
          <a:prstGeom prst="rect">
            <a:avLst/>
          </a:prstGeom>
          <a:noFill/>
          <a:ln>
            <a:solidFill>
              <a:srgbClr val="0D6CBF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0D6CBF"/>
                </a:solidFill>
              </a:rPr>
              <a:t>Bell Ringer:</a:t>
            </a:r>
          </a:p>
          <a:p>
            <a:endParaRPr lang="en-US" sz="2000" b="1" dirty="0">
              <a:solidFill>
                <a:srgbClr val="FF0000"/>
              </a:solidFill>
            </a:endParaRPr>
          </a:p>
          <a:p>
            <a:endParaRPr lang="en-US" sz="2000" b="1" dirty="0">
              <a:solidFill>
                <a:srgbClr val="FF0000"/>
              </a:solidFill>
            </a:endParaRPr>
          </a:p>
          <a:p>
            <a:r>
              <a:rPr lang="en-US" sz="2000" b="1" dirty="0">
                <a:solidFill>
                  <a:srgbClr val="229C00"/>
                </a:solidFill>
              </a:rPr>
              <a:t>HW: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BA989A9-39FE-4596-9ABF-261664F4652B}"/>
              </a:ext>
            </a:extLst>
          </p:cNvPr>
          <p:cNvSpPr txBox="1"/>
          <p:nvPr/>
        </p:nvSpPr>
        <p:spPr>
          <a:xfrm>
            <a:off x="5996609" y="5552661"/>
            <a:ext cx="5181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229C00"/>
                </a:solidFill>
              </a:rPr>
              <a:t>Upcoming Assessments: </a:t>
            </a:r>
          </a:p>
          <a:p>
            <a:r>
              <a:rPr lang="en-US" dirty="0">
                <a:solidFill>
                  <a:srgbClr val="229C00"/>
                </a:solidFill>
              </a:rPr>
              <a:t> Vocab Quiz:</a:t>
            </a:r>
          </a:p>
          <a:p>
            <a:r>
              <a:rPr lang="en-US" dirty="0">
                <a:solidFill>
                  <a:srgbClr val="229C00"/>
                </a:solidFill>
              </a:rPr>
              <a:t>Test :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517822C-B86D-458D-931C-1B51D4A23923}"/>
              </a:ext>
            </a:extLst>
          </p:cNvPr>
          <p:cNvSpPr txBox="1"/>
          <p:nvPr/>
        </p:nvSpPr>
        <p:spPr>
          <a:xfrm>
            <a:off x="8931965" y="201134"/>
            <a:ext cx="17360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Lesson Day 8</a:t>
            </a:r>
          </a:p>
        </p:txBody>
      </p:sp>
    </p:spTree>
    <p:extLst>
      <p:ext uri="{BB962C8B-B14F-4D97-AF65-F5344CB8AC3E}">
        <p14:creationId xmlns:p14="http://schemas.microsoft.com/office/powerpoint/2010/main" val="41389100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47A9F19-6E19-4343-9C14-752984D23D7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61437" y="2035469"/>
            <a:ext cx="5181600" cy="4351338"/>
          </a:xfrm>
          <a:ln>
            <a:solidFill>
              <a:srgbClr val="0D6CBF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US" b="1" dirty="0"/>
              <a:t>Schedule: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b="1" dirty="0"/>
              <a:t>Closing Activity:</a:t>
            </a:r>
            <a:r>
              <a:rPr lang="en-US" dirty="0"/>
              <a:t>	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11119A7-4C66-45B6-9B7A-28E7364C59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996609" y="2035469"/>
            <a:ext cx="5181600" cy="3517192"/>
          </a:xfrm>
          <a:ln>
            <a:solidFill>
              <a:srgbClr val="0D6CBF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US" b="1" dirty="0"/>
              <a:t>Objective (s):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469F6D9-14F7-4E6F-A8EE-6E95759606A6}"/>
              </a:ext>
            </a:extLst>
          </p:cNvPr>
          <p:cNvSpPr txBox="1"/>
          <p:nvPr/>
        </p:nvSpPr>
        <p:spPr>
          <a:xfrm>
            <a:off x="3836504" y="28793"/>
            <a:ext cx="451899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/>
              <a:t>Environmental Science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E7AB47A-AFDD-4467-AED3-8596FA53E837}"/>
              </a:ext>
            </a:extLst>
          </p:cNvPr>
          <p:cNvSpPr txBox="1"/>
          <p:nvPr/>
        </p:nvSpPr>
        <p:spPr>
          <a:xfrm>
            <a:off x="662609" y="145774"/>
            <a:ext cx="31738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Date: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B60B84F-D386-47B9-9D25-7920DB37AAD2}"/>
              </a:ext>
            </a:extLst>
          </p:cNvPr>
          <p:cNvSpPr txBox="1"/>
          <p:nvPr/>
        </p:nvSpPr>
        <p:spPr>
          <a:xfrm>
            <a:off x="662609" y="613568"/>
            <a:ext cx="10515600" cy="1323439"/>
          </a:xfrm>
          <a:prstGeom prst="rect">
            <a:avLst/>
          </a:prstGeom>
          <a:noFill/>
          <a:ln>
            <a:solidFill>
              <a:srgbClr val="0D6CBF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0D6CBF"/>
                </a:solidFill>
              </a:rPr>
              <a:t>Bell Ringer:</a:t>
            </a:r>
          </a:p>
          <a:p>
            <a:endParaRPr lang="en-US" sz="2000" b="1" dirty="0">
              <a:solidFill>
                <a:srgbClr val="FF0000"/>
              </a:solidFill>
            </a:endParaRPr>
          </a:p>
          <a:p>
            <a:endParaRPr lang="en-US" sz="2000" b="1" dirty="0">
              <a:solidFill>
                <a:srgbClr val="FF0000"/>
              </a:solidFill>
            </a:endParaRPr>
          </a:p>
          <a:p>
            <a:r>
              <a:rPr lang="en-US" sz="2000" b="1" dirty="0">
                <a:solidFill>
                  <a:srgbClr val="229C00"/>
                </a:solidFill>
              </a:rPr>
              <a:t>HW: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BA989A9-39FE-4596-9ABF-261664F4652B}"/>
              </a:ext>
            </a:extLst>
          </p:cNvPr>
          <p:cNvSpPr txBox="1"/>
          <p:nvPr/>
        </p:nvSpPr>
        <p:spPr>
          <a:xfrm>
            <a:off x="5996609" y="5552661"/>
            <a:ext cx="5181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229C00"/>
                </a:solidFill>
              </a:rPr>
              <a:t>Upcoming Assessments: </a:t>
            </a:r>
          </a:p>
          <a:p>
            <a:r>
              <a:rPr lang="en-US" dirty="0">
                <a:solidFill>
                  <a:srgbClr val="229C00"/>
                </a:solidFill>
              </a:rPr>
              <a:t> Vocab Quiz:</a:t>
            </a:r>
          </a:p>
          <a:p>
            <a:r>
              <a:rPr lang="en-US" dirty="0">
                <a:solidFill>
                  <a:srgbClr val="229C00"/>
                </a:solidFill>
              </a:rPr>
              <a:t>Test :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517822C-B86D-458D-931C-1B51D4A23923}"/>
              </a:ext>
            </a:extLst>
          </p:cNvPr>
          <p:cNvSpPr txBox="1"/>
          <p:nvPr/>
        </p:nvSpPr>
        <p:spPr>
          <a:xfrm>
            <a:off x="8931965" y="201134"/>
            <a:ext cx="17360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Lesson Day 9</a:t>
            </a:r>
          </a:p>
        </p:txBody>
      </p:sp>
    </p:spTree>
    <p:extLst>
      <p:ext uri="{BB962C8B-B14F-4D97-AF65-F5344CB8AC3E}">
        <p14:creationId xmlns:p14="http://schemas.microsoft.com/office/powerpoint/2010/main" val="23698540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596</TotalTime>
  <Words>673</Words>
  <Application>Microsoft Office PowerPoint</Application>
  <PresentationFormat>Widescreen</PresentationFormat>
  <Paragraphs>207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USBiologyTeaching</dc:creator>
  <cp:lastModifiedBy>USBiologyTeaching</cp:lastModifiedBy>
  <cp:revision>10</cp:revision>
  <dcterms:created xsi:type="dcterms:W3CDTF">2020-06-04T14:55:04Z</dcterms:created>
  <dcterms:modified xsi:type="dcterms:W3CDTF">2020-06-30T14:59:15Z</dcterms:modified>
</cp:coreProperties>
</file>