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F5E87B-19E1-4E72-80E9-FDAC6E0AA08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1F08C120-420A-44A3-8A9A-61FD92298C70}">
      <dgm:prSet/>
      <dgm:spPr/>
      <dgm:t>
        <a:bodyPr/>
        <a:lstStyle/>
        <a:p>
          <a:pPr>
            <a:defRPr cap="all"/>
          </a:pPr>
          <a:r>
            <a:rPr lang="en-US"/>
            <a:t>Two Papers (Printer Paper)</a:t>
          </a:r>
        </a:p>
      </dgm:t>
    </dgm:pt>
    <dgm:pt modelId="{3753BE67-3B4E-48DA-B35D-C661CBB703B1}" type="parTrans" cxnId="{8BB3189C-4B0B-4EDC-8D08-AA3F7F03E933}">
      <dgm:prSet/>
      <dgm:spPr/>
      <dgm:t>
        <a:bodyPr/>
        <a:lstStyle/>
        <a:p>
          <a:endParaRPr lang="en-US"/>
        </a:p>
      </dgm:t>
    </dgm:pt>
    <dgm:pt modelId="{566B0B8E-D5AC-4608-9392-BB28B831310B}" type="sibTrans" cxnId="{8BB3189C-4B0B-4EDC-8D08-AA3F7F03E933}">
      <dgm:prSet/>
      <dgm:spPr/>
      <dgm:t>
        <a:bodyPr/>
        <a:lstStyle/>
        <a:p>
          <a:endParaRPr lang="en-US"/>
        </a:p>
      </dgm:t>
    </dgm:pt>
    <dgm:pt modelId="{B82F46C8-C53F-46C1-9419-B17F25DD589F}">
      <dgm:prSet/>
      <dgm:spPr/>
      <dgm:t>
        <a:bodyPr/>
        <a:lstStyle/>
        <a:p>
          <a:pPr>
            <a:defRPr cap="all"/>
          </a:pPr>
          <a:r>
            <a:rPr lang="en-US"/>
            <a:t>Colored Pencils</a:t>
          </a:r>
        </a:p>
      </dgm:t>
    </dgm:pt>
    <dgm:pt modelId="{E227FB32-3E1E-42AA-9167-CCDD0888CE22}" type="parTrans" cxnId="{B96DD95C-BE02-4B56-8A24-522BF0F80A3B}">
      <dgm:prSet/>
      <dgm:spPr/>
      <dgm:t>
        <a:bodyPr/>
        <a:lstStyle/>
        <a:p>
          <a:endParaRPr lang="en-US"/>
        </a:p>
      </dgm:t>
    </dgm:pt>
    <dgm:pt modelId="{DCF3D064-9FF5-4CCF-B312-C822FBE4E916}" type="sibTrans" cxnId="{B96DD95C-BE02-4B56-8A24-522BF0F80A3B}">
      <dgm:prSet/>
      <dgm:spPr/>
      <dgm:t>
        <a:bodyPr/>
        <a:lstStyle/>
        <a:p>
          <a:endParaRPr lang="en-US"/>
        </a:p>
      </dgm:t>
    </dgm:pt>
    <dgm:pt modelId="{A7E5BCE5-DD33-4774-8BA5-2111ADCE82CD}" type="pres">
      <dgm:prSet presAssocID="{B8F5E87B-19E1-4E72-80E9-FDAC6E0AA087}" presName="root" presStyleCnt="0">
        <dgm:presLayoutVars>
          <dgm:dir/>
          <dgm:resizeHandles val="exact"/>
        </dgm:presLayoutVars>
      </dgm:prSet>
      <dgm:spPr/>
    </dgm:pt>
    <dgm:pt modelId="{C98144AE-AE86-4E2C-B238-CD38BED34AC6}" type="pres">
      <dgm:prSet presAssocID="{1F08C120-420A-44A3-8A9A-61FD92298C70}" presName="compNode" presStyleCnt="0"/>
      <dgm:spPr/>
    </dgm:pt>
    <dgm:pt modelId="{AAA0C700-38F2-4E84-ADD0-84747F9A1104}" type="pres">
      <dgm:prSet presAssocID="{1F08C120-420A-44A3-8A9A-61FD92298C70}" presName="iconBgRect" presStyleLbl="bgShp" presStyleIdx="0" presStyleCnt="2"/>
      <dgm:spPr/>
    </dgm:pt>
    <dgm:pt modelId="{01E9F730-A362-4101-AB99-61661B452EC4}" type="pres">
      <dgm:prSet presAssocID="{1F08C120-420A-44A3-8A9A-61FD92298C7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per"/>
        </a:ext>
      </dgm:extLst>
    </dgm:pt>
    <dgm:pt modelId="{20F6340D-916C-4507-ABF6-AF72C454F9E7}" type="pres">
      <dgm:prSet presAssocID="{1F08C120-420A-44A3-8A9A-61FD92298C70}" presName="spaceRect" presStyleCnt="0"/>
      <dgm:spPr/>
    </dgm:pt>
    <dgm:pt modelId="{E3891FBB-7057-43A4-905F-E8DA4E9483F1}" type="pres">
      <dgm:prSet presAssocID="{1F08C120-420A-44A3-8A9A-61FD92298C70}" presName="textRect" presStyleLbl="revTx" presStyleIdx="0" presStyleCnt="2">
        <dgm:presLayoutVars>
          <dgm:chMax val="1"/>
          <dgm:chPref val="1"/>
        </dgm:presLayoutVars>
      </dgm:prSet>
      <dgm:spPr/>
    </dgm:pt>
    <dgm:pt modelId="{C71C7651-5CA8-4DE4-8DB1-E1886923C59D}" type="pres">
      <dgm:prSet presAssocID="{566B0B8E-D5AC-4608-9392-BB28B831310B}" presName="sibTrans" presStyleCnt="0"/>
      <dgm:spPr/>
    </dgm:pt>
    <dgm:pt modelId="{DD399AD5-CFC0-4A40-8CC1-9EC959CA2D2A}" type="pres">
      <dgm:prSet presAssocID="{B82F46C8-C53F-46C1-9419-B17F25DD589F}" presName="compNode" presStyleCnt="0"/>
      <dgm:spPr/>
    </dgm:pt>
    <dgm:pt modelId="{24D245B1-4125-4F0F-984F-C1242ACD6A57}" type="pres">
      <dgm:prSet presAssocID="{B82F46C8-C53F-46C1-9419-B17F25DD589F}" presName="iconBgRect" presStyleLbl="bgShp" presStyleIdx="1" presStyleCnt="2"/>
      <dgm:spPr/>
    </dgm:pt>
    <dgm:pt modelId="{7BB558B6-382E-4E30-A155-2EEE3DD7D05B}" type="pres">
      <dgm:prSet presAssocID="{B82F46C8-C53F-46C1-9419-B17F25DD589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D1F1DAFC-FC78-4867-AE5A-1CD997C0EB24}" type="pres">
      <dgm:prSet presAssocID="{B82F46C8-C53F-46C1-9419-B17F25DD589F}" presName="spaceRect" presStyleCnt="0"/>
      <dgm:spPr/>
    </dgm:pt>
    <dgm:pt modelId="{3AC14250-4E30-41A3-88EE-A2357D32FBFC}" type="pres">
      <dgm:prSet presAssocID="{B82F46C8-C53F-46C1-9419-B17F25DD589F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066ECC00-B94A-4289-A1E4-B16B9791D2DC}" type="presOf" srcId="{B82F46C8-C53F-46C1-9419-B17F25DD589F}" destId="{3AC14250-4E30-41A3-88EE-A2357D32FBFC}" srcOrd="0" destOrd="0" presId="urn:microsoft.com/office/officeart/2018/5/layout/IconCircleLabelList"/>
    <dgm:cxn modelId="{B96DD95C-BE02-4B56-8A24-522BF0F80A3B}" srcId="{B8F5E87B-19E1-4E72-80E9-FDAC6E0AA087}" destId="{B82F46C8-C53F-46C1-9419-B17F25DD589F}" srcOrd="1" destOrd="0" parTransId="{E227FB32-3E1E-42AA-9167-CCDD0888CE22}" sibTransId="{DCF3D064-9FF5-4CCF-B312-C822FBE4E916}"/>
    <dgm:cxn modelId="{8BB3189C-4B0B-4EDC-8D08-AA3F7F03E933}" srcId="{B8F5E87B-19E1-4E72-80E9-FDAC6E0AA087}" destId="{1F08C120-420A-44A3-8A9A-61FD92298C70}" srcOrd="0" destOrd="0" parTransId="{3753BE67-3B4E-48DA-B35D-C661CBB703B1}" sibTransId="{566B0B8E-D5AC-4608-9392-BB28B831310B}"/>
    <dgm:cxn modelId="{ACD5BEAE-EE06-4DB3-B2B1-6A7896CCBDA6}" type="presOf" srcId="{1F08C120-420A-44A3-8A9A-61FD92298C70}" destId="{E3891FBB-7057-43A4-905F-E8DA4E9483F1}" srcOrd="0" destOrd="0" presId="urn:microsoft.com/office/officeart/2018/5/layout/IconCircleLabelList"/>
    <dgm:cxn modelId="{110AE6BB-0E5C-442B-9167-00705443E579}" type="presOf" srcId="{B8F5E87B-19E1-4E72-80E9-FDAC6E0AA087}" destId="{A7E5BCE5-DD33-4774-8BA5-2111ADCE82CD}" srcOrd="0" destOrd="0" presId="urn:microsoft.com/office/officeart/2018/5/layout/IconCircleLabelList"/>
    <dgm:cxn modelId="{D49E2372-49E7-4B10-B484-9212F532F97B}" type="presParOf" srcId="{A7E5BCE5-DD33-4774-8BA5-2111ADCE82CD}" destId="{C98144AE-AE86-4E2C-B238-CD38BED34AC6}" srcOrd="0" destOrd="0" presId="urn:microsoft.com/office/officeart/2018/5/layout/IconCircleLabelList"/>
    <dgm:cxn modelId="{960C467F-5FCC-4F01-A16A-38C10EF9F6B0}" type="presParOf" srcId="{C98144AE-AE86-4E2C-B238-CD38BED34AC6}" destId="{AAA0C700-38F2-4E84-ADD0-84747F9A1104}" srcOrd="0" destOrd="0" presId="urn:microsoft.com/office/officeart/2018/5/layout/IconCircleLabelList"/>
    <dgm:cxn modelId="{CB2980D9-0A6A-4EC2-85F3-E4742BBDD783}" type="presParOf" srcId="{C98144AE-AE86-4E2C-B238-CD38BED34AC6}" destId="{01E9F730-A362-4101-AB99-61661B452EC4}" srcOrd="1" destOrd="0" presId="urn:microsoft.com/office/officeart/2018/5/layout/IconCircleLabelList"/>
    <dgm:cxn modelId="{8D950EAE-86FC-414A-A9AF-191D2F0E6324}" type="presParOf" srcId="{C98144AE-AE86-4E2C-B238-CD38BED34AC6}" destId="{20F6340D-916C-4507-ABF6-AF72C454F9E7}" srcOrd="2" destOrd="0" presId="urn:microsoft.com/office/officeart/2018/5/layout/IconCircleLabelList"/>
    <dgm:cxn modelId="{772698DD-ADF5-4D32-8EB5-792D3022EB09}" type="presParOf" srcId="{C98144AE-AE86-4E2C-B238-CD38BED34AC6}" destId="{E3891FBB-7057-43A4-905F-E8DA4E9483F1}" srcOrd="3" destOrd="0" presId="urn:microsoft.com/office/officeart/2018/5/layout/IconCircleLabelList"/>
    <dgm:cxn modelId="{101FF8EE-D641-4F05-896C-2FA5D8FB5D64}" type="presParOf" srcId="{A7E5BCE5-DD33-4774-8BA5-2111ADCE82CD}" destId="{C71C7651-5CA8-4DE4-8DB1-E1886923C59D}" srcOrd="1" destOrd="0" presId="urn:microsoft.com/office/officeart/2018/5/layout/IconCircleLabelList"/>
    <dgm:cxn modelId="{8C317D14-BBF3-4C8E-AEA5-52A98282B148}" type="presParOf" srcId="{A7E5BCE5-DD33-4774-8BA5-2111ADCE82CD}" destId="{DD399AD5-CFC0-4A40-8CC1-9EC959CA2D2A}" srcOrd="2" destOrd="0" presId="urn:microsoft.com/office/officeart/2018/5/layout/IconCircleLabelList"/>
    <dgm:cxn modelId="{374EA41A-2F1B-4135-9FFD-ACDCBC1A8FA6}" type="presParOf" srcId="{DD399AD5-CFC0-4A40-8CC1-9EC959CA2D2A}" destId="{24D245B1-4125-4F0F-984F-C1242ACD6A57}" srcOrd="0" destOrd="0" presId="urn:microsoft.com/office/officeart/2018/5/layout/IconCircleLabelList"/>
    <dgm:cxn modelId="{7652F6EE-4A86-4D4F-AE27-4A5AE1CDEF2F}" type="presParOf" srcId="{DD399AD5-CFC0-4A40-8CC1-9EC959CA2D2A}" destId="{7BB558B6-382E-4E30-A155-2EEE3DD7D05B}" srcOrd="1" destOrd="0" presId="urn:microsoft.com/office/officeart/2018/5/layout/IconCircleLabelList"/>
    <dgm:cxn modelId="{935C5342-2210-4802-9DB5-2193B83E4031}" type="presParOf" srcId="{DD399AD5-CFC0-4A40-8CC1-9EC959CA2D2A}" destId="{D1F1DAFC-FC78-4867-AE5A-1CD997C0EB24}" srcOrd="2" destOrd="0" presId="urn:microsoft.com/office/officeart/2018/5/layout/IconCircleLabelList"/>
    <dgm:cxn modelId="{E2FF406B-E702-41FC-B89F-0F067C98B29F}" type="presParOf" srcId="{DD399AD5-CFC0-4A40-8CC1-9EC959CA2D2A}" destId="{3AC14250-4E30-41A3-88EE-A2357D32FBFC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A0C700-38F2-4E84-ADD0-84747F9A1104}">
      <dsp:nvSpPr>
        <dsp:cNvPr id="0" name=""/>
        <dsp:cNvSpPr/>
      </dsp:nvSpPr>
      <dsp:spPr>
        <a:xfrm>
          <a:off x="2044800" y="376271"/>
          <a:ext cx="2196000" cy="2196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E9F730-A362-4101-AB99-61661B452EC4}">
      <dsp:nvSpPr>
        <dsp:cNvPr id="0" name=""/>
        <dsp:cNvSpPr/>
      </dsp:nvSpPr>
      <dsp:spPr>
        <a:xfrm>
          <a:off x="2512800" y="844271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891FBB-7057-43A4-905F-E8DA4E9483F1}">
      <dsp:nvSpPr>
        <dsp:cNvPr id="0" name=""/>
        <dsp:cNvSpPr/>
      </dsp:nvSpPr>
      <dsp:spPr>
        <a:xfrm>
          <a:off x="1342800" y="325627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Two Papers (Printer Paper)</a:t>
          </a:r>
        </a:p>
      </dsp:txBody>
      <dsp:txXfrm>
        <a:off x="1342800" y="3256272"/>
        <a:ext cx="3600000" cy="720000"/>
      </dsp:txXfrm>
    </dsp:sp>
    <dsp:sp modelId="{24D245B1-4125-4F0F-984F-C1242ACD6A57}">
      <dsp:nvSpPr>
        <dsp:cNvPr id="0" name=""/>
        <dsp:cNvSpPr/>
      </dsp:nvSpPr>
      <dsp:spPr>
        <a:xfrm>
          <a:off x="6274800" y="376271"/>
          <a:ext cx="2196000" cy="2196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B558B6-382E-4E30-A155-2EEE3DD7D05B}">
      <dsp:nvSpPr>
        <dsp:cNvPr id="0" name=""/>
        <dsp:cNvSpPr/>
      </dsp:nvSpPr>
      <dsp:spPr>
        <a:xfrm>
          <a:off x="6742800" y="844271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C14250-4E30-41A3-88EE-A2357D32FBFC}">
      <dsp:nvSpPr>
        <dsp:cNvPr id="0" name=""/>
        <dsp:cNvSpPr/>
      </dsp:nvSpPr>
      <dsp:spPr>
        <a:xfrm>
          <a:off x="5572800" y="325627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Colored Pencils</a:t>
          </a:r>
        </a:p>
      </dsp:txBody>
      <dsp:txXfrm>
        <a:off x="5572800" y="3256272"/>
        <a:ext cx="36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3BCA2-D0F2-4833-A75C-EB95F315070A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DD8D65-6C25-42D7-8163-287BCBC8B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24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Copyright © 2020 Grey’s Digital Online, LLC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D8D65-6C25-42D7-8163-287BCBC8B5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24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may choose to use dry erase boards and dry erase markers. This option requires a lot of dry erase markers and colors.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D8D65-6C25-42D7-8163-287BCBC8B5C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25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has 2 bullet points. They are animated to appear in order that they will be completed.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D8D65-6C25-42D7-8163-287BCBC8B5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486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Have students discuss their answers with their neighbor or partner. Discuss the answers as a class. Student may want to record this definition of sustainability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D8D65-6C25-42D7-8163-287BCBC8B5C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118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Students can use the letters next to each terms when they are matching the needs with the pillars.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D8D65-6C25-42D7-8163-287BCBC8B5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70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may want to give students a time limit here or tell them to complete the design for homework. When given the opportunity to draw some students can take a long time. The goal of the assignment is to produce an understanding of sustainability.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D8D65-6C25-42D7-8163-287BCBC8B5C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5282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may want to print the rubric so students can easily reference it.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D8D65-6C25-42D7-8163-287BCBC8B5C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082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922A9-6CBE-48FA-B311-C6B3529E8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702B25-A018-4900-92C7-395B5012D3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6396C-38A7-42F5-A7B6-DDE9A79D9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32CB-7952-4D44-872E-368FF1DC369D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D893D-B5EB-419A-91F8-C35049180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75C58-54A4-44CD-B4FA-97504992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1EDF-A4F9-40BE-806D-01976526C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03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AA8BF-BBF1-41E2-8F74-FB11B1514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3042D0-2B58-4DE9-BF27-FFB80ED360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2C354-0D2C-47F8-940A-2C377423E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32CB-7952-4D44-872E-368FF1DC369D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1B714-2684-429C-A8CE-9A00D825C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98C49-6CA7-44CA-8D34-16A25356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1EDF-A4F9-40BE-806D-01976526C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524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ED0AFF-893F-40AE-8585-2A7BA1BE7C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4FBBB1-82CF-4548-8BD7-B5ACBC3EB5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903E8-3AE3-43D5-96FE-530F1D783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32CB-7952-4D44-872E-368FF1DC369D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E01D5-19E4-45AB-950F-48D23603D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09677-9C99-4697-8BFA-39508530A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1EDF-A4F9-40BE-806D-01976526C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00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5D110-0CB1-467C-8D20-596B70558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AD174-5929-4634-84DC-3DECC6AFD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5CF56F-3BF5-4BE5-A69C-1FC75C318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32CB-7952-4D44-872E-368FF1DC369D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64F54-844C-4527-8D2B-28B7DD9DC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876E3-B241-4F89-BCAA-6C2A22A1D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1EDF-A4F9-40BE-806D-01976526C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100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36106-B046-49EB-BEBC-A4A2B59D4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17029-429E-4D20-B29E-4DCB7E117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97063-F456-4529-8D03-B24A9BB00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32CB-7952-4D44-872E-368FF1DC369D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A561D-4CE8-4B74-B9D6-91C686377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C4C20-1451-4D30-AD32-6464A91CE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1EDF-A4F9-40BE-806D-01976526C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1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0BC8D-F0E2-422B-8240-099847B6C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9DB61-6D15-47C8-AB77-E0E84C5480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CC93E-0D18-4788-9613-0206A36AE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372713-F8E1-44BC-BE4A-A8CA71FF0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32CB-7952-4D44-872E-368FF1DC369D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EF1A5D-1723-44B0-A237-1FEEEB173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DF04D1-C305-4DC0-B6C5-BD86AC97F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1EDF-A4F9-40BE-806D-01976526C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10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B54A6-52F0-440D-ACB5-D584ADD3F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83AC4A-BFC0-41B8-9A06-E100A358F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3E9EB1-B9A2-438C-900C-8F65DB2F7E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C85F8F-C4B3-4DF5-B6EF-AA4BE5EC7D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CE4E02-F08B-40D0-84A9-3FE9F6F190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E4A222-FE44-406B-B593-52C06EDDB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32CB-7952-4D44-872E-368FF1DC369D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DC8BDF-CCF1-4DC8-AF55-BF4A6C83F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820B45-331F-486C-BCDE-1414C6F21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1EDF-A4F9-40BE-806D-01976526C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7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94D-0D8F-4304-8B8B-C1E79FAAA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1AB6E9-9BEF-4113-B77B-DB9DE697C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32CB-7952-4D44-872E-368FF1DC369D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2B737B-EE90-4194-B9D0-997860AB8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916013-A1A7-4D81-B87D-B96E93633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1EDF-A4F9-40BE-806D-01976526C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055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9D435F-1311-4045-81BA-6B12C6F67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32CB-7952-4D44-872E-368FF1DC369D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C6698A-C8E0-4012-9FDC-0F7F4AEB2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5DD4AC-CFA2-4D40-8E30-65368C063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1EDF-A4F9-40BE-806D-01976526C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62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B1649-2222-4565-99CF-BFD2047CB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3476F-E298-443E-8226-53C59B7E9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5F8BBE-15AF-4482-B4DF-4F71F67CC0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82DED5-AAC5-4E11-B351-6144847B8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32CB-7952-4D44-872E-368FF1DC369D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383565-1BC4-47FA-A235-3526DE74C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A6DEC5-5C75-4FA6-B5D0-B4BF5C0D9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1EDF-A4F9-40BE-806D-01976526C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9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1A0C4-0632-4CC7-B462-EEFB78025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21C39D-7D0F-4521-8C48-952823CB19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4F83F-004E-4389-B8D3-D54E23228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2F6F2-9D52-46C3-8011-C9D1F6219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32CB-7952-4D44-872E-368FF1DC369D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474EC9-0B11-4235-ADD5-B19A1A77C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5FA327-9539-4EB2-A80D-37CE04AAE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1EDF-A4F9-40BE-806D-01976526C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27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830D8D-024F-47A5-8E69-6098D2979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40CF0-1317-49C9-A702-1CD6BE571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40D73-0FD0-4F0B-92EB-3E520CB9B9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632CB-7952-4D44-872E-368FF1DC369D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30FEF-033B-4A5B-916D-41DDCFD923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FCF53-1BB3-49A5-821C-EE371C7EA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01EDF-A4F9-40BE-806D-01976526C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7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00C39FB-D823-4475-8704-2D2A99AE57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en-US" sz="4400">
                <a:solidFill>
                  <a:srgbClr val="000000"/>
                </a:solidFill>
              </a:rPr>
              <a:t>Sustainability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9E104A-5B61-430C-9700-136D22A1F5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Deciduous tree">
            <a:extLst>
              <a:ext uri="{FF2B5EF4-FFF2-40B4-BE49-F238E27FC236}">
                <a16:creationId xmlns:a16="http://schemas.microsoft.com/office/drawing/2014/main" id="{0DEB3860-5187-475D-B1A1-1765A2B60D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563080E5-5149-4370-B69B-93C931A27DE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8406" y="6261677"/>
            <a:ext cx="1595082" cy="596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50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3C1B5-AB3A-4CCC-A62B-91C2CA8B3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Materials Needs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18A1303-8D06-42E4-8D38-EFEE0B45C6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846798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33771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2FC095-6CD3-4EAC-82F0-7C303B8CF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en-US"/>
              <a:t>What we will be doing: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5D50B-6B41-4F97-864C-42A5B6C7B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this activity, you will be drawing a picture or diagram/graphic organizer about sustainability. 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4" descr="Scribble">
            <a:extLst>
              <a:ext uri="{FF2B5EF4-FFF2-40B4-BE49-F238E27FC236}">
                <a16:creationId xmlns:a16="http://schemas.microsoft.com/office/drawing/2014/main" id="{1F78FB60-6A18-41DC-B3A5-F9A575C2F3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53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C6099-CB25-4435-A6D8-F45AABE7E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/>
              <a:t>Brainstorm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B911-F319-413D-8542-7FC40780B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en-US" sz="2000" dirty="0"/>
              <a:t>On one of your papers list as many words as you can that come to your mind when you hear the word </a:t>
            </a:r>
            <a:r>
              <a:rPr lang="en-US" sz="2000" b="1" dirty="0"/>
              <a:t>sustainability</a:t>
            </a:r>
            <a:r>
              <a:rPr lang="en-US" sz="2000" dirty="0"/>
              <a:t>.-45 seconds</a:t>
            </a:r>
          </a:p>
          <a:p>
            <a:r>
              <a:rPr lang="en-US" sz="2000" dirty="0"/>
              <a:t>From your seat, share and discuss your list of terms with a neighbor. Add any terms to your list that you did not have. Discuss any terms you do not know. -90 seconds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Stopwatch">
            <a:extLst>
              <a:ext uri="{FF2B5EF4-FFF2-40B4-BE49-F238E27FC236}">
                <a16:creationId xmlns:a16="http://schemas.microsoft.com/office/drawing/2014/main" id="{B1312299-F957-4F69-84B5-CC15D52098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07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0AE9C6E-87DF-424D-9B76-8AF2615D7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Brainstorm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EE2BE-227A-4655-957C-208936494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</a:rPr>
              <a:t>“Sustainability means meeting the needs of the present without compromising the ability of future generations to meet their needs.”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</a:rPr>
              <a:t>On the same paper (you may use the back if needed) answer the following questions: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What are the basic needs of people?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Do all people have the same needs?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What do you think the needs of people will be in 100 years?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How can our present actions impact the future?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What can we do now to protect the future?</a:t>
            </a:r>
          </a:p>
          <a:p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670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D37007-15F5-4FF7-B45D-93FC6A82F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3 Pillars of Sustainability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E515C-EA46-49CD-9D00-91166BC51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/>
              <a:t>The basic needs of humans fall into three basic categories. Match the needs you listed before with one of the pillars below.</a:t>
            </a:r>
          </a:p>
          <a:p>
            <a:r>
              <a:rPr lang="en-US" sz="2400"/>
              <a:t>Economic -EC</a:t>
            </a:r>
          </a:p>
          <a:p>
            <a:r>
              <a:rPr lang="en-US" sz="2400"/>
              <a:t>Society (political science/ethics) -S</a:t>
            </a:r>
          </a:p>
          <a:p>
            <a:r>
              <a:rPr lang="en-US" sz="2400"/>
              <a:t>Environment-EN</a:t>
            </a:r>
          </a:p>
          <a:p>
            <a:endParaRPr lang="en-US" sz="2400"/>
          </a:p>
          <a:p>
            <a:pPr marL="0" indent="0"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35577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887743-1629-44F1-8F6D-346BD55E9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Complete your Design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63EDA-2431-4FC9-A8C5-CE7932CD9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/>
              <a:t>Using the terms, answers to the questions and the three pillars create a diagram that depicts sustainability. Your design may be displayed somewhere in the school.  </a:t>
            </a:r>
          </a:p>
          <a:p>
            <a:r>
              <a:rPr lang="en-US" sz="2400"/>
              <a:t>See the rubric for how you be graded before you begin (next slide)</a:t>
            </a:r>
          </a:p>
        </p:txBody>
      </p:sp>
    </p:spTree>
    <p:extLst>
      <p:ext uri="{BB962C8B-B14F-4D97-AF65-F5344CB8AC3E}">
        <p14:creationId xmlns:p14="http://schemas.microsoft.com/office/powerpoint/2010/main" val="882338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17517EF-BD4D-4055-BDB4-A322C5356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53" y="304802"/>
            <a:ext cx="11097349" cy="1573149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1C037F-00CC-492A-A543-EFCE48B05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0" y="405575"/>
            <a:ext cx="6430414" cy="13716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Design Rubric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784" y="76442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126032" y="1067264"/>
            <a:ext cx="1021458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326733D-A60B-4AB4-9859-DADA571111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8517941"/>
              </p:ext>
            </p:extLst>
          </p:nvPr>
        </p:nvGraphicFramePr>
        <p:xfrm>
          <a:off x="622800" y="2091095"/>
          <a:ext cx="9154247" cy="4361329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803790">
                  <a:extLst>
                    <a:ext uri="{9D8B030D-6E8A-4147-A177-3AD203B41FA5}">
                      <a16:colId xmlns:a16="http://schemas.microsoft.com/office/drawing/2014/main" val="1637416378"/>
                    </a:ext>
                  </a:extLst>
                </a:gridCol>
                <a:gridCol w="1281232">
                  <a:extLst>
                    <a:ext uri="{9D8B030D-6E8A-4147-A177-3AD203B41FA5}">
                      <a16:colId xmlns:a16="http://schemas.microsoft.com/office/drawing/2014/main" val="2510393803"/>
                    </a:ext>
                  </a:extLst>
                </a:gridCol>
                <a:gridCol w="1281232">
                  <a:extLst>
                    <a:ext uri="{9D8B030D-6E8A-4147-A177-3AD203B41FA5}">
                      <a16:colId xmlns:a16="http://schemas.microsoft.com/office/drawing/2014/main" val="3113485687"/>
                    </a:ext>
                  </a:extLst>
                </a:gridCol>
                <a:gridCol w="1281232">
                  <a:extLst>
                    <a:ext uri="{9D8B030D-6E8A-4147-A177-3AD203B41FA5}">
                      <a16:colId xmlns:a16="http://schemas.microsoft.com/office/drawing/2014/main" val="3016816817"/>
                    </a:ext>
                  </a:extLst>
                </a:gridCol>
                <a:gridCol w="1669412">
                  <a:extLst>
                    <a:ext uri="{9D8B030D-6E8A-4147-A177-3AD203B41FA5}">
                      <a16:colId xmlns:a16="http://schemas.microsoft.com/office/drawing/2014/main" val="3297414357"/>
                    </a:ext>
                  </a:extLst>
                </a:gridCol>
                <a:gridCol w="270168">
                  <a:extLst>
                    <a:ext uri="{9D8B030D-6E8A-4147-A177-3AD203B41FA5}">
                      <a16:colId xmlns:a16="http://schemas.microsoft.com/office/drawing/2014/main" val="2571703118"/>
                    </a:ext>
                  </a:extLst>
                </a:gridCol>
                <a:gridCol w="696791">
                  <a:extLst>
                    <a:ext uri="{9D8B030D-6E8A-4147-A177-3AD203B41FA5}">
                      <a16:colId xmlns:a16="http://schemas.microsoft.com/office/drawing/2014/main" val="81303836"/>
                    </a:ext>
                  </a:extLst>
                </a:gridCol>
                <a:gridCol w="716796">
                  <a:extLst>
                    <a:ext uri="{9D8B030D-6E8A-4147-A177-3AD203B41FA5}">
                      <a16:colId xmlns:a16="http://schemas.microsoft.com/office/drawing/2014/main" val="4085597711"/>
                    </a:ext>
                  </a:extLst>
                </a:gridCol>
                <a:gridCol w="1153594">
                  <a:extLst>
                    <a:ext uri="{9D8B030D-6E8A-4147-A177-3AD203B41FA5}">
                      <a16:colId xmlns:a16="http://schemas.microsoft.com/office/drawing/2014/main" val="461227810"/>
                    </a:ext>
                  </a:extLst>
                </a:gridCol>
              </a:tblGrid>
              <a:tr h="2948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solidFill>
                            <a:srgbClr val="FFFFFF"/>
                          </a:solidFill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b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>
                          <a:solidFill>
                            <a:srgbClr val="FFFFFF"/>
                          </a:solidFill>
                          <a:effectLst/>
                        </a:rPr>
                        <a:t>4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>
                          <a:solidFill>
                            <a:srgbClr val="FFFFFF"/>
                          </a:solidFill>
                          <a:effectLst/>
                        </a:rPr>
                        <a:t>3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>
                          <a:solidFill>
                            <a:srgbClr val="FFFFFF"/>
                          </a:solidFill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>
                          <a:solidFill>
                            <a:srgbClr val="FFFFFF"/>
                          </a:solidFill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solidFill>
                            <a:srgbClr val="FFFFFF"/>
                          </a:solidFill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solidFill>
                            <a:srgbClr val="FFFFFF"/>
                          </a:solidFill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solidFill>
                            <a:srgbClr val="FFFFFF"/>
                          </a:solidFill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u="none" strike="noStrike">
                          <a:solidFill>
                            <a:srgbClr val="FFFFFF"/>
                          </a:solidFill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128927"/>
                  </a:ext>
                </a:extLst>
              </a:tr>
              <a:tr h="2948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Color</a:t>
                      </a:r>
                      <a:endParaRPr lang="en-US" sz="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5 colors are used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4 colors are used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3 colors are used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2-1 colors are used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704111"/>
                  </a:ext>
                </a:extLst>
              </a:tr>
              <a:tr h="8132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3 Pillars</a:t>
                      </a:r>
                      <a:endParaRPr lang="en-US" sz="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All three pillars are clearly identified and associated with the correct terms.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All three pillars are clearly identified but  some of terms are  not correctly attached to the correct pillar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Two pillars are clearly identified and some of terms are  not correctly attached to the correct pillar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Pillars are not clearly identified and some of terms are  not correctly attached to the correct pillar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686426"/>
                  </a:ext>
                </a:extLst>
              </a:tr>
              <a:tr h="14613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Sustainability Message</a:t>
                      </a:r>
                      <a:endParaRPr lang="en-US" sz="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The design clearly communicates the definition of sustainability and actions  for each pillar that will help us move toward sustainability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The design clearly communicates the definition of sustainability but only has actions  for 1 or 2 pillars that will help us move toward sustainability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The design do not communicate the definition of sustainability but only has actions  for 1 or 2 pillars that will help us move toward sustainability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The design do not communicate the definition of sustainability and has  no actions for the pillars that will help us move toward sustainability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Examples of Actions: Economic-Making solar energy cheaper then other energy type.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Examples of Actions: Social-Making recycling in school something everyone does.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Examples of Actions: Environmental-Planting trees help serve as a </a:t>
                      </a:r>
                      <a:r>
                        <a:rPr lang="en-US" sz="800" u="none" strike="noStrike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riperian</a:t>
                      </a:r>
                      <a:r>
                        <a:rPr lang="en-US" sz="8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buffer. </a:t>
                      </a:r>
                      <a:endParaRPr lang="en-US" sz="8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142369"/>
                  </a:ext>
                </a:extLst>
              </a:tr>
              <a:tr h="8132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Neatness</a:t>
                      </a:r>
                      <a:endParaRPr lang="en-US" sz="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The design is exceptionally</a:t>
                      </a:r>
                      <a:b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</a:br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attractive</a:t>
                      </a:r>
                      <a:b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</a:br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in terms of design,</a:t>
                      </a:r>
                      <a:b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</a:br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layout, and neatness. 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The poster is attractive in terms of design, layout, and neatness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The design is acceptably attractive though it may be a bit messy.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The poster is distractingly messy or very poorly designed. It is not attractive. 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630030"/>
                  </a:ext>
                </a:extLst>
              </a:tr>
              <a:tr h="683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Grammar</a:t>
                      </a:r>
                      <a:endParaRPr lang="en-US" sz="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There are no</a:t>
                      </a:r>
                      <a:b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</a:br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grammatical/mechanical</a:t>
                      </a:r>
                      <a:b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</a:br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mistakes on the design. 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There are 1-2 grammatical/mechanical mistakes on the design.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There are 3-4 grammatical/mechanical mistakes on the design.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There are more than 4 grammatical/mechanical mistakes on the design.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7187" marR="70312" marT="70312" marB="7031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590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6349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798</Words>
  <Application>Microsoft Office PowerPoint</Application>
  <PresentationFormat>Widescreen</PresentationFormat>
  <Paragraphs>97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Sustainability </vt:lpstr>
      <vt:lpstr>Materials Needs</vt:lpstr>
      <vt:lpstr>What we will be doing:</vt:lpstr>
      <vt:lpstr>Brainstorm</vt:lpstr>
      <vt:lpstr>Brainstorm</vt:lpstr>
      <vt:lpstr>3 Pillars of Sustainability</vt:lpstr>
      <vt:lpstr>Complete your Design</vt:lpstr>
      <vt:lpstr>Design Rubric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Sustainability </dc:title>
  <dc:creator>USBiologyTeaching</dc:creator>
  <cp:lastModifiedBy>USBiologyTeaching</cp:lastModifiedBy>
  <cp:revision>1</cp:revision>
  <dcterms:created xsi:type="dcterms:W3CDTF">2020-05-27T14:35:08Z</dcterms:created>
  <dcterms:modified xsi:type="dcterms:W3CDTF">2020-05-27T14:35:59Z</dcterms:modified>
</cp:coreProperties>
</file>