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9" r:id="rId3"/>
    <p:sldId id="261" r:id="rId4"/>
    <p:sldId id="257" r:id="rId5"/>
    <p:sldId id="259" r:id="rId6"/>
    <p:sldId id="260" r:id="rId7"/>
    <p:sldId id="258" r:id="rId8"/>
    <p:sldId id="262" r:id="rId9"/>
    <p:sldId id="263" r:id="rId10"/>
    <p:sldId id="265"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5" r:id="rId27"/>
    <p:sldId id="280" r:id="rId28"/>
    <p:sldId id="281" r:id="rId29"/>
    <p:sldId id="282" r:id="rId30"/>
    <p:sldId id="283" r:id="rId31"/>
    <p:sldId id="284" r:id="rId32"/>
    <p:sldId id="286"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6CBF"/>
    <a:srgbClr val="395E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42" d="100"/>
          <a:sy n="42" d="100"/>
        </p:scale>
        <p:origin x="72" y="618"/>
      </p:cViewPr>
      <p:guideLst/>
    </p:cSldViewPr>
  </p:slideViewPr>
  <p:notesTextViewPr>
    <p:cViewPr>
      <p:scale>
        <a:sx n="1" d="1"/>
        <a:sy n="1" d="1"/>
      </p:scale>
      <p:origin x="0" y="0"/>
    </p:cViewPr>
  </p:notesTextViewPr>
  <p:notesViewPr>
    <p:cSldViewPr snapToGrid="0">
      <p:cViewPr varScale="1">
        <p:scale>
          <a:sx n="55" d="100"/>
          <a:sy n="55" d="100"/>
        </p:scale>
        <p:origin x="20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1188F-FFED-4BD2-8DBF-C0DAAFD7792F}" type="doc">
      <dgm:prSet loTypeId="urn:microsoft.com/office/officeart/2018/2/layout/IconCircle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B23AE94D-B79E-473C-BAD7-3EFEEF0A299D}">
      <dgm:prSet custT="1"/>
      <dgm:spPr/>
      <dgm:t>
        <a:bodyPr/>
        <a:lstStyle/>
        <a:p>
          <a:r>
            <a:rPr lang="en-US" sz="3200" dirty="0"/>
            <a:t>We should care because political action leads to:</a:t>
          </a:r>
        </a:p>
      </dgm:t>
    </dgm:pt>
    <dgm:pt modelId="{328957B3-92BC-4EDB-8226-EE6F24A7B9F2}" type="parTrans" cxnId="{974C27A8-94F4-44E2-9EAD-BCCBE33EEBE6}">
      <dgm:prSet/>
      <dgm:spPr/>
      <dgm:t>
        <a:bodyPr/>
        <a:lstStyle/>
        <a:p>
          <a:endParaRPr lang="en-US"/>
        </a:p>
      </dgm:t>
    </dgm:pt>
    <dgm:pt modelId="{1F444565-A298-434D-AAEB-9020611FD76E}" type="sibTrans" cxnId="{974C27A8-94F4-44E2-9EAD-BCCBE33EEBE6}">
      <dgm:prSet/>
      <dgm:spPr/>
      <dgm:t>
        <a:bodyPr/>
        <a:lstStyle/>
        <a:p>
          <a:endParaRPr lang="en-US"/>
        </a:p>
      </dgm:t>
    </dgm:pt>
    <dgm:pt modelId="{25EE2EC4-9E2A-4D7B-A7A1-4681D61D5FA9}">
      <dgm:prSet/>
      <dgm:spPr/>
      <dgm:t>
        <a:bodyPr/>
        <a:lstStyle/>
        <a:p>
          <a:r>
            <a:rPr lang="en-US" dirty="0"/>
            <a:t>New </a:t>
          </a:r>
          <a:r>
            <a:rPr lang="en-US" b="1" u="sng" dirty="0"/>
            <a:t>laws</a:t>
          </a:r>
          <a:r>
            <a:rPr lang="en-US" dirty="0"/>
            <a:t> that can protect the environment</a:t>
          </a:r>
        </a:p>
      </dgm:t>
    </dgm:pt>
    <dgm:pt modelId="{E6F6F7D8-7F21-4D54-A039-59E9D0FF0772}" type="parTrans" cxnId="{3423D0FD-18C7-442A-99AE-19D488A69488}">
      <dgm:prSet/>
      <dgm:spPr/>
      <dgm:t>
        <a:bodyPr/>
        <a:lstStyle/>
        <a:p>
          <a:endParaRPr lang="en-US"/>
        </a:p>
      </dgm:t>
    </dgm:pt>
    <dgm:pt modelId="{C0AC2CDE-D6BD-4400-84E5-BC9092D3B87B}" type="sibTrans" cxnId="{3423D0FD-18C7-442A-99AE-19D488A69488}">
      <dgm:prSet/>
      <dgm:spPr/>
      <dgm:t>
        <a:bodyPr/>
        <a:lstStyle/>
        <a:p>
          <a:endParaRPr lang="en-US"/>
        </a:p>
      </dgm:t>
    </dgm:pt>
    <dgm:pt modelId="{022DF188-468F-4716-A8DC-E71FB6A3F738}">
      <dgm:prSet/>
      <dgm:spPr/>
      <dgm:t>
        <a:bodyPr/>
        <a:lstStyle/>
        <a:p>
          <a:r>
            <a:rPr lang="en-US" dirty="0"/>
            <a:t>Allocation of </a:t>
          </a:r>
          <a:r>
            <a:rPr lang="en-US" b="1" u="sng" dirty="0"/>
            <a:t>funding</a:t>
          </a:r>
          <a:r>
            <a:rPr lang="en-US" dirty="0"/>
            <a:t> to environmental or sustainability causes</a:t>
          </a:r>
        </a:p>
      </dgm:t>
    </dgm:pt>
    <dgm:pt modelId="{CE825F4C-4C39-4150-8CB4-7FD4FE499EAC}" type="parTrans" cxnId="{5AE24A14-C96E-40E5-95BC-499E42B8E130}">
      <dgm:prSet/>
      <dgm:spPr/>
      <dgm:t>
        <a:bodyPr/>
        <a:lstStyle/>
        <a:p>
          <a:endParaRPr lang="en-US"/>
        </a:p>
      </dgm:t>
    </dgm:pt>
    <dgm:pt modelId="{81F255F2-0DAE-49CD-B4CB-68DDC060EE09}" type="sibTrans" cxnId="{5AE24A14-C96E-40E5-95BC-499E42B8E130}">
      <dgm:prSet/>
      <dgm:spPr/>
      <dgm:t>
        <a:bodyPr/>
        <a:lstStyle/>
        <a:p>
          <a:endParaRPr lang="en-US"/>
        </a:p>
      </dgm:t>
    </dgm:pt>
    <dgm:pt modelId="{24837B75-8111-4CF6-BE99-01B346E8DAA7}">
      <dgm:prSet/>
      <dgm:spPr/>
      <dgm:t>
        <a:bodyPr/>
        <a:lstStyle/>
        <a:p>
          <a:r>
            <a:rPr lang="en-US" b="1" u="sng" dirty="0"/>
            <a:t>Collaboration</a:t>
          </a:r>
          <a:r>
            <a:rPr lang="en-US" dirty="0"/>
            <a:t> across the globe on environmental issues</a:t>
          </a:r>
        </a:p>
      </dgm:t>
    </dgm:pt>
    <dgm:pt modelId="{23EEF4AB-E7A3-4AC0-AC53-972A424F2D2C}" type="parTrans" cxnId="{038AACB6-9286-45B5-BA70-47EEDE1C490B}">
      <dgm:prSet/>
      <dgm:spPr/>
      <dgm:t>
        <a:bodyPr/>
        <a:lstStyle/>
        <a:p>
          <a:endParaRPr lang="en-US"/>
        </a:p>
      </dgm:t>
    </dgm:pt>
    <dgm:pt modelId="{2EA370DA-52A4-4830-99DC-0ED55B53D02F}" type="sibTrans" cxnId="{038AACB6-9286-45B5-BA70-47EEDE1C490B}">
      <dgm:prSet/>
      <dgm:spPr/>
      <dgm:t>
        <a:bodyPr/>
        <a:lstStyle/>
        <a:p>
          <a:endParaRPr lang="en-US"/>
        </a:p>
      </dgm:t>
    </dgm:pt>
    <dgm:pt modelId="{4316BB54-5BC6-4A48-920E-E9BF86DF7F8B}" type="pres">
      <dgm:prSet presAssocID="{5B91188F-FFED-4BD2-8DBF-C0DAAFD7792F}" presName="root" presStyleCnt="0">
        <dgm:presLayoutVars>
          <dgm:dir/>
          <dgm:resizeHandles val="exact"/>
        </dgm:presLayoutVars>
      </dgm:prSet>
      <dgm:spPr/>
    </dgm:pt>
    <dgm:pt modelId="{EA3EFC31-8221-48BC-B841-31B6966E24F4}" type="pres">
      <dgm:prSet presAssocID="{5B91188F-FFED-4BD2-8DBF-C0DAAFD7792F}" presName="container" presStyleCnt="0">
        <dgm:presLayoutVars>
          <dgm:dir/>
          <dgm:resizeHandles val="exact"/>
        </dgm:presLayoutVars>
      </dgm:prSet>
      <dgm:spPr/>
    </dgm:pt>
    <dgm:pt modelId="{3C609B3A-CF59-4370-9004-ECC08C948AB9}" type="pres">
      <dgm:prSet presAssocID="{B23AE94D-B79E-473C-BAD7-3EFEEF0A299D}" presName="compNode" presStyleCnt="0"/>
      <dgm:spPr/>
    </dgm:pt>
    <dgm:pt modelId="{6B351A85-1C2A-48E5-913E-0BC640D8CFE4}" type="pres">
      <dgm:prSet presAssocID="{B23AE94D-B79E-473C-BAD7-3EFEEF0A299D}" presName="iconBgRect" presStyleLbl="bgShp" presStyleIdx="0" presStyleCnt="4"/>
      <dgm:spPr/>
    </dgm:pt>
    <dgm:pt modelId="{FC989075-458A-453E-BFE0-CBB1DB943EB5}" type="pres">
      <dgm:prSet presAssocID="{B23AE94D-B79E-473C-BAD7-3EFEEF0A299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tering Plant"/>
        </a:ext>
      </dgm:extLst>
    </dgm:pt>
    <dgm:pt modelId="{89CD35C9-E605-42CB-87AA-9DD9037CF3A0}" type="pres">
      <dgm:prSet presAssocID="{B23AE94D-B79E-473C-BAD7-3EFEEF0A299D}" presName="spaceRect" presStyleCnt="0"/>
      <dgm:spPr/>
    </dgm:pt>
    <dgm:pt modelId="{15FBB80C-B3B8-4A9E-BCE3-CD2095B3493F}" type="pres">
      <dgm:prSet presAssocID="{B23AE94D-B79E-473C-BAD7-3EFEEF0A299D}" presName="textRect" presStyleLbl="revTx" presStyleIdx="0" presStyleCnt="4">
        <dgm:presLayoutVars>
          <dgm:chMax val="1"/>
          <dgm:chPref val="1"/>
        </dgm:presLayoutVars>
      </dgm:prSet>
      <dgm:spPr/>
    </dgm:pt>
    <dgm:pt modelId="{D53B2CBB-C394-4679-BFC3-2666B132CCFA}" type="pres">
      <dgm:prSet presAssocID="{1F444565-A298-434D-AAEB-9020611FD76E}" presName="sibTrans" presStyleLbl="sibTrans2D1" presStyleIdx="0" presStyleCnt="0"/>
      <dgm:spPr/>
    </dgm:pt>
    <dgm:pt modelId="{F2198A21-0794-4073-982A-D251A881D6EC}" type="pres">
      <dgm:prSet presAssocID="{25EE2EC4-9E2A-4D7B-A7A1-4681D61D5FA9}" presName="compNode" presStyleCnt="0"/>
      <dgm:spPr/>
    </dgm:pt>
    <dgm:pt modelId="{EA9D8AD6-DE4D-41F1-9B8F-78AEFF85C04B}" type="pres">
      <dgm:prSet presAssocID="{25EE2EC4-9E2A-4D7B-A7A1-4681D61D5FA9}" presName="iconBgRect" presStyleLbl="bgShp" presStyleIdx="1" presStyleCnt="4"/>
      <dgm:spPr/>
    </dgm:pt>
    <dgm:pt modelId="{3F9F4D5C-2065-4265-810F-6B53F3DB4383}" type="pres">
      <dgm:prSet presAssocID="{25EE2EC4-9E2A-4D7B-A7A1-4681D61D5FA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4CCB6B87-6CC4-4D31-8209-797A5648DE20}" type="pres">
      <dgm:prSet presAssocID="{25EE2EC4-9E2A-4D7B-A7A1-4681D61D5FA9}" presName="spaceRect" presStyleCnt="0"/>
      <dgm:spPr/>
    </dgm:pt>
    <dgm:pt modelId="{F2382240-BF31-4967-ADEA-9F551F3C2231}" type="pres">
      <dgm:prSet presAssocID="{25EE2EC4-9E2A-4D7B-A7A1-4681D61D5FA9}" presName="textRect" presStyleLbl="revTx" presStyleIdx="1" presStyleCnt="4">
        <dgm:presLayoutVars>
          <dgm:chMax val="1"/>
          <dgm:chPref val="1"/>
        </dgm:presLayoutVars>
      </dgm:prSet>
      <dgm:spPr/>
    </dgm:pt>
    <dgm:pt modelId="{90AF5F4B-8484-42A5-A3D3-8145A84AE492}" type="pres">
      <dgm:prSet presAssocID="{C0AC2CDE-D6BD-4400-84E5-BC9092D3B87B}" presName="sibTrans" presStyleLbl="sibTrans2D1" presStyleIdx="0" presStyleCnt="0"/>
      <dgm:spPr/>
    </dgm:pt>
    <dgm:pt modelId="{9DDC320C-8322-4B55-8A5A-F7D265AD2AC7}" type="pres">
      <dgm:prSet presAssocID="{022DF188-468F-4716-A8DC-E71FB6A3F738}" presName="compNode" presStyleCnt="0"/>
      <dgm:spPr/>
    </dgm:pt>
    <dgm:pt modelId="{FA64D9F7-37EB-41D9-942D-CE877ED64A70}" type="pres">
      <dgm:prSet presAssocID="{022DF188-468F-4716-A8DC-E71FB6A3F738}" presName="iconBgRect" presStyleLbl="bgShp" presStyleIdx="2" presStyleCnt="4"/>
      <dgm:spPr/>
    </dgm:pt>
    <dgm:pt modelId="{F07E0262-5878-4C89-A2D0-6BB59805184A}" type="pres">
      <dgm:prSet presAssocID="{022DF188-468F-4716-A8DC-E71FB6A3F73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0B13900D-D2EA-4472-8EDD-A07D12B8FA58}" type="pres">
      <dgm:prSet presAssocID="{022DF188-468F-4716-A8DC-E71FB6A3F738}" presName="spaceRect" presStyleCnt="0"/>
      <dgm:spPr/>
    </dgm:pt>
    <dgm:pt modelId="{2BEF30F3-D33D-4BDB-9E0A-1EED88AEE781}" type="pres">
      <dgm:prSet presAssocID="{022DF188-468F-4716-A8DC-E71FB6A3F738}" presName="textRect" presStyleLbl="revTx" presStyleIdx="2" presStyleCnt="4">
        <dgm:presLayoutVars>
          <dgm:chMax val="1"/>
          <dgm:chPref val="1"/>
        </dgm:presLayoutVars>
      </dgm:prSet>
      <dgm:spPr/>
    </dgm:pt>
    <dgm:pt modelId="{449CE9EF-ECC8-4FCF-AA67-1989CDD109C6}" type="pres">
      <dgm:prSet presAssocID="{81F255F2-0DAE-49CD-B4CB-68DDC060EE09}" presName="sibTrans" presStyleLbl="sibTrans2D1" presStyleIdx="0" presStyleCnt="0"/>
      <dgm:spPr/>
    </dgm:pt>
    <dgm:pt modelId="{FD688294-52A2-47C0-B945-609BFA06E511}" type="pres">
      <dgm:prSet presAssocID="{24837B75-8111-4CF6-BE99-01B346E8DAA7}" presName="compNode" presStyleCnt="0"/>
      <dgm:spPr/>
    </dgm:pt>
    <dgm:pt modelId="{35BCCB34-6BB2-417B-85FF-FD6500DE41A8}" type="pres">
      <dgm:prSet presAssocID="{24837B75-8111-4CF6-BE99-01B346E8DAA7}" presName="iconBgRect" presStyleLbl="bgShp" presStyleIdx="3" presStyleCnt="4"/>
      <dgm:spPr/>
    </dgm:pt>
    <dgm:pt modelId="{3F2F49C6-F71D-436E-AC34-750F734B4DF0}" type="pres">
      <dgm:prSet presAssocID="{24837B75-8111-4CF6-BE99-01B346E8DAA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CBA59C1A-C46C-4756-B654-89E3443E310C}" type="pres">
      <dgm:prSet presAssocID="{24837B75-8111-4CF6-BE99-01B346E8DAA7}" presName="spaceRect" presStyleCnt="0"/>
      <dgm:spPr/>
    </dgm:pt>
    <dgm:pt modelId="{659308A5-4DAD-4F6E-ABA7-39792EB14CBF}" type="pres">
      <dgm:prSet presAssocID="{24837B75-8111-4CF6-BE99-01B346E8DAA7}" presName="textRect" presStyleLbl="revTx" presStyleIdx="3" presStyleCnt="4">
        <dgm:presLayoutVars>
          <dgm:chMax val="1"/>
          <dgm:chPref val="1"/>
        </dgm:presLayoutVars>
      </dgm:prSet>
      <dgm:spPr/>
    </dgm:pt>
  </dgm:ptLst>
  <dgm:cxnLst>
    <dgm:cxn modelId="{4A0D2A00-AE05-4B38-B2A2-05DF77496EF5}" type="presOf" srcId="{B23AE94D-B79E-473C-BAD7-3EFEEF0A299D}" destId="{15FBB80C-B3B8-4A9E-BCE3-CD2095B3493F}" srcOrd="0" destOrd="0" presId="urn:microsoft.com/office/officeart/2018/2/layout/IconCircleList"/>
    <dgm:cxn modelId="{54874114-CAB1-420A-8094-BB4B389511B2}" type="presOf" srcId="{5B91188F-FFED-4BD2-8DBF-C0DAAFD7792F}" destId="{4316BB54-5BC6-4A48-920E-E9BF86DF7F8B}" srcOrd="0" destOrd="0" presId="urn:microsoft.com/office/officeart/2018/2/layout/IconCircleList"/>
    <dgm:cxn modelId="{5AE24A14-C96E-40E5-95BC-499E42B8E130}" srcId="{5B91188F-FFED-4BD2-8DBF-C0DAAFD7792F}" destId="{022DF188-468F-4716-A8DC-E71FB6A3F738}" srcOrd="2" destOrd="0" parTransId="{CE825F4C-4C39-4150-8CB4-7FD4FE499EAC}" sibTransId="{81F255F2-0DAE-49CD-B4CB-68DDC060EE09}"/>
    <dgm:cxn modelId="{38949B33-3828-408C-BDCC-E476442A53F6}" type="presOf" srcId="{1F444565-A298-434D-AAEB-9020611FD76E}" destId="{D53B2CBB-C394-4679-BFC3-2666B132CCFA}" srcOrd="0" destOrd="0" presId="urn:microsoft.com/office/officeart/2018/2/layout/IconCircleList"/>
    <dgm:cxn modelId="{6CA7DC4F-6AC7-4E6E-A8F6-1920ACA9BC07}" type="presOf" srcId="{24837B75-8111-4CF6-BE99-01B346E8DAA7}" destId="{659308A5-4DAD-4F6E-ABA7-39792EB14CBF}" srcOrd="0" destOrd="0" presId="urn:microsoft.com/office/officeart/2018/2/layout/IconCircleList"/>
    <dgm:cxn modelId="{E278735A-C9DB-4000-816E-2D1270D5D9F9}" type="presOf" srcId="{022DF188-468F-4716-A8DC-E71FB6A3F738}" destId="{2BEF30F3-D33D-4BDB-9E0A-1EED88AEE781}" srcOrd="0" destOrd="0" presId="urn:microsoft.com/office/officeart/2018/2/layout/IconCircleList"/>
    <dgm:cxn modelId="{4D142DA6-870E-422F-9466-0DB6B60CA73A}" type="presOf" srcId="{81F255F2-0DAE-49CD-B4CB-68DDC060EE09}" destId="{449CE9EF-ECC8-4FCF-AA67-1989CDD109C6}" srcOrd="0" destOrd="0" presId="urn:microsoft.com/office/officeart/2018/2/layout/IconCircleList"/>
    <dgm:cxn modelId="{974C27A8-94F4-44E2-9EAD-BCCBE33EEBE6}" srcId="{5B91188F-FFED-4BD2-8DBF-C0DAAFD7792F}" destId="{B23AE94D-B79E-473C-BAD7-3EFEEF0A299D}" srcOrd="0" destOrd="0" parTransId="{328957B3-92BC-4EDB-8226-EE6F24A7B9F2}" sibTransId="{1F444565-A298-434D-AAEB-9020611FD76E}"/>
    <dgm:cxn modelId="{038AACB6-9286-45B5-BA70-47EEDE1C490B}" srcId="{5B91188F-FFED-4BD2-8DBF-C0DAAFD7792F}" destId="{24837B75-8111-4CF6-BE99-01B346E8DAA7}" srcOrd="3" destOrd="0" parTransId="{23EEF4AB-E7A3-4AC0-AC53-972A424F2D2C}" sibTransId="{2EA370DA-52A4-4830-99DC-0ED55B53D02F}"/>
    <dgm:cxn modelId="{4DB427DA-A7E2-485D-8FFB-6A392783F8AD}" type="presOf" srcId="{25EE2EC4-9E2A-4D7B-A7A1-4681D61D5FA9}" destId="{F2382240-BF31-4967-ADEA-9F551F3C2231}" srcOrd="0" destOrd="0" presId="urn:microsoft.com/office/officeart/2018/2/layout/IconCircleList"/>
    <dgm:cxn modelId="{74B65DF3-BEC4-4D45-BFEF-D30C084B707A}" type="presOf" srcId="{C0AC2CDE-D6BD-4400-84E5-BC9092D3B87B}" destId="{90AF5F4B-8484-42A5-A3D3-8145A84AE492}" srcOrd="0" destOrd="0" presId="urn:microsoft.com/office/officeart/2018/2/layout/IconCircleList"/>
    <dgm:cxn modelId="{3423D0FD-18C7-442A-99AE-19D488A69488}" srcId="{5B91188F-FFED-4BD2-8DBF-C0DAAFD7792F}" destId="{25EE2EC4-9E2A-4D7B-A7A1-4681D61D5FA9}" srcOrd="1" destOrd="0" parTransId="{E6F6F7D8-7F21-4D54-A039-59E9D0FF0772}" sibTransId="{C0AC2CDE-D6BD-4400-84E5-BC9092D3B87B}"/>
    <dgm:cxn modelId="{DCF24AC8-A88F-4CB9-857D-19EE3A07836F}" type="presParOf" srcId="{4316BB54-5BC6-4A48-920E-E9BF86DF7F8B}" destId="{EA3EFC31-8221-48BC-B841-31B6966E24F4}" srcOrd="0" destOrd="0" presId="urn:microsoft.com/office/officeart/2018/2/layout/IconCircleList"/>
    <dgm:cxn modelId="{EC7466A9-09EF-4420-BBDA-01931FE873C3}" type="presParOf" srcId="{EA3EFC31-8221-48BC-B841-31B6966E24F4}" destId="{3C609B3A-CF59-4370-9004-ECC08C948AB9}" srcOrd="0" destOrd="0" presId="urn:microsoft.com/office/officeart/2018/2/layout/IconCircleList"/>
    <dgm:cxn modelId="{86DE0DB7-6F35-4AE6-89C2-43674F173703}" type="presParOf" srcId="{3C609B3A-CF59-4370-9004-ECC08C948AB9}" destId="{6B351A85-1C2A-48E5-913E-0BC640D8CFE4}" srcOrd="0" destOrd="0" presId="urn:microsoft.com/office/officeart/2018/2/layout/IconCircleList"/>
    <dgm:cxn modelId="{9E14CA9C-F06A-42B9-8DBE-8AFB0B5DD105}" type="presParOf" srcId="{3C609B3A-CF59-4370-9004-ECC08C948AB9}" destId="{FC989075-458A-453E-BFE0-CBB1DB943EB5}" srcOrd="1" destOrd="0" presId="urn:microsoft.com/office/officeart/2018/2/layout/IconCircleList"/>
    <dgm:cxn modelId="{6EE9A110-79A7-4A69-BF3C-5363143D6031}" type="presParOf" srcId="{3C609B3A-CF59-4370-9004-ECC08C948AB9}" destId="{89CD35C9-E605-42CB-87AA-9DD9037CF3A0}" srcOrd="2" destOrd="0" presId="urn:microsoft.com/office/officeart/2018/2/layout/IconCircleList"/>
    <dgm:cxn modelId="{D8BBAEF0-5CF1-45D0-AF17-3B7EF1018BF5}" type="presParOf" srcId="{3C609B3A-CF59-4370-9004-ECC08C948AB9}" destId="{15FBB80C-B3B8-4A9E-BCE3-CD2095B3493F}" srcOrd="3" destOrd="0" presId="urn:microsoft.com/office/officeart/2018/2/layout/IconCircleList"/>
    <dgm:cxn modelId="{4E500352-804F-4148-B022-1D3364A74AD8}" type="presParOf" srcId="{EA3EFC31-8221-48BC-B841-31B6966E24F4}" destId="{D53B2CBB-C394-4679-BFC3-2666B132CCFA}" srcOrd="1" destOrd="0" presId="urn:microsoft.com/office/officeart/2018/2/layout/IconCircleList"/>
    <dgm:cxn modelId="{4F0E20DB-2955-4EE5-9833-FC0A17923B8A}" type="presParOf" srcId="{EA3EFC31-8221-48BC-B841-31B6966E24F4}" destId="{F2198A21-0794-4073-982A-D251A881D6EC}" srcOrd="2" destOrd="0" presId="urn:microsoft.com/office/officeart/2018/2/layout/IconCircleList"/>
    <dgm:cxn modelId="{108D8FF9-A2FD-4660-AE13-1402195EBB5C}" type="presParOf" srcId="{F2198A21-0794-4073-982A-D251A881D6EC}" destId="{EA9D8AD6-DE4D-41F1-9B8F-78AEFF85C04B}" srcOrd="0" destOrd="0" presId="urn:microsoft.com/office/officeart/2018/2/layout/IconCircleList"/>
    <dgm:cxn modelId="{44C62205-4575-4DE2-82A8-F68D0F06A634}" type="presParOf" srcId="{F2198A21-0794-4073-982A-D251A881D6EC}" destId="{3F9F4D5C-2065-4265-810F-6B53F3DB4383}" srcOrd="1" destOrd="0" presId="urn:microsoft.com/office/officeart/2018/2/layout/IconCircleList"/>
    <dgm:cxn modelId="{B361120C-144C-4FE4-8C9E-2DADE60C9183}" type="presParOf" srcId="{F2198A21-0794-4073-982A-D251A881D6EC}" destId="{4CCB6B87-6CC4-4D31-8209-797A5648DE20}" srcOrd="2" destOrd="0" presId="urn:microsoft.com/office/officeart/2018/2/layout/IconCircleList"/>
    <dgm:cxn modelId="{F9985864-1214-41BE-8A83-A0993787E7C4}" type="presParOf" srcId="{F2198A21-0794-4073-982A-D251A881D6EC}" destId="{F2382240-BF31-4967-ADEA-9F551F3C2231}" srcOrd="3" destOrd="0" presId="urn:microsoft.com/office/officeart/2018/2/layout/IconCircleList"/>
    <dgm:cxn modelId="{AE4E3640-5FB7-4F6B-B0CC-DAA417E1979C}" type="presParOf" srcId="{EA3EFC31-8221-48BC-B841-31B6966E24F4}" destId="{90AF5F4B-8484-42A5-A3D3-8145A84AE492}" srcOrd="3" destOrd="0" presId="urn:microsoft.com/office/officeart/2018/2/layout/IconCircleList"/>
    <dgm:cxn modelId="{30A4B710-F473-471D-9C88-6463AE944221}" type="presParOf" srcId="{EA3EFC31-8221-48BC-B841-31B6966E24F4}" destId="{9DDC320C-8322-4B55-8A5A-F7D265AD2AC7}" srcOrd="4" destOrd="0" presId="urn:microsoft.com/office/officeart/2018/2/layout/IconCircleList"/>
    <dgm:cxn modelId="{40E1E366-8DEA-4163-A5EA-28903714BA27}" type="presParOf" srcId="{9DDC320C-8322-4B55-8A5A-F7D265AD2AC7}" destId="{FA64D9F7-37EB-41D9-942D-CE877ED64A70}" srcOrd="0" destOrd="0" presId="urn:microsoft.com/office/officeart/2018/2/layout/IconCircleList"/>
    <dgm:cxn modelId="{6F9B89C9-0C7E-4B55-9912-2F8E6C113B81}" type="presParOf" srcId="{9DDC320C-8322-4B55-8A5A-F7D265AD2AC7}" destId="{F07E0262-5878-4C89-A2D0-6BB59805184A}" srcOrd="1" destOrd="0" presId="urn:microsoft.com/office/officeart/2018/2/layout/IconCircleList"/>
    <dgm:cxn modelId="{0104D112-506A-4A78-BDBB-4E64CCDC9278}" type="presParOf" srcId="{9DDC320C-8322-4B55-8A5A-F7D265AD2AC7}" destId="{0B13900D-D2EA-4472-8EDD-A07D12B8FA58}" srcOrd="2" destOrd="0" presId="urn:microsoft.com/office/officeart/2018/2/layout/IconCircleList"/>
    <dgm:cxn modelId="{92FEC9C3-8B56-40E6-ACEC-D548FCD632C7}" type="presParOf" srcId="{9DDC320C-8322-4B55-8A5A-F7D265AD2AC7}" destId="{2BEF30F3-D33D-4BDB-9E0A-1EED88AEE781}" srcOrd="3" destOrd="0" presId="urn:microsoft.com/office/officeart/2018/2/layout/IconCircleList"/>
    <dgm:cxn modelId="{51804A3E-BB99-4AC0-A80E-189059EA9FAA}" type="presParOf" srcId="{EA3EFC31-8221-48BC-B841-31B6966E24F4}" destId="{449CE9EF-ECC8-4FCF-AA67-1989CDD109C6}" srcOrd="5" destOrd="0" presId="urn:microsoft.com/office/officeart/2018/2/layout/IconCircleList"/>
    <dgm:cxn modelId="{E3C13B9B-7EC8-42CA-87E2-6132DCEB2972}" type="presParOf" srcId="{EA3EFC31-8221-48BC-B841-31B6966E24F4}" destId="{FD688294-52A2-47C0-B945-609BFA06E511}" srcOrd="6" destOrd="0" presId="urn:microsoft.com/office/officeart/2018/2/layout/IconCircleList"/>
    <dgm:cxn modelId="{A2A37814-44F5-4953-ADB4-DE81020CEA91}" type="presParOf" srcId="{FD688294-52A2-47C0-B945-609BFA06E511}" destId="{35BCCB34-6BB2-417B-85FF-FD6500DE41A8}" srcOrd="0" destOrd="0" presId="urn:microsoft.com/office/officeart/2018/2/layout/IconCircleList"/>
    <dgm:cxn modelId="{3B98A1F2-DE22-41A2-BA49-212C531041EC}" type="presParOf" srcId="{FD688294-52A2-47C0-B945-609BFA06E511}" destId="{3F2F49C6-F71D-436E-AC34-750F734B4DF0}" srcOrd="1" destOrd="0" presId="urn:microsoft.com/office/officeart/2018/2/layout/IconCircleList"/>
    <dgm:cxn modelId="{171358F1-B1DB-4BAC-BEEB-532BDBD58D54}" type="presParOf" srcId="{FD688294-52A2-47C0-B945-609BFA06E511}" destId="{CBA59C1A-C46C-4756-B654-89E3443E310C}" srcOrd="2" destOrd="0" presId="urn:microsoft.com/office/officeart/2018/2/layout/IconCircleList"/>
    <dgm:cxn modelId="{6406C1A7-774A-4ACA-8D0B-3B2FCD38DB1A}" type="presParOf" srcId="{FD688294-52A2-47C0-B945-609BFA06E511}" destId="{659308A5-4DAD-4F6E-ABA7-39792EB14CB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CACC7-4F27-41A4-B76E-D12A0FF5A4B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F7B8098-940B-4056-84CD-51CD0B81B634}">
      <dgm:prSet/>
      <dgm:spPr/>
      <dgm:t>
        <a:bodyPr/>
        <a:lstStyle/>
        <a:p>
          <a:pPr>
            <a:defRPr cap="all"/>
          </a:pPr>
          <a:r>
            <a:rPr lang="en-US" b="1" dirty="0"/>
            <a:t>More than half of the world’s people live in </a:t>
          </a:r>
          <a:r>
            <a:rPr lang="en-US" b="1" u="sng" dirty="0"/>
            <a:t>Urban </a:t>
          </a:r>
          <a:r>
            <a:rPr lang="en-US" b="1" dirty="0"/>
            <a:t>areas.</a:t>
          </a:r>
        </a:p>
      </dgm:t>
    </dgm:pt>
    <dgm:pt modelId="{D0C0CDC9-C200-4A7F-BCCA-775159AD7FF9}" type="parTrans" cxnId="{6BC800ED-987D-4749-9E90-176DAB4DE291}">
      <dgm:prSet/>
      <dgm:spPr/>
      <dgm:t>
        <a:bodyPr/>
        <a:lstStyle/>
        <a:p>
          <a:endParaRPr lang="en-US"/>
        </a:p>
      </dgm:t>
    </dgm:pt>
    <dgm:pt modelId="{182DCF46-2BB8-4952-A49F-C3E77738C802}" type="sibTrans" cxnId="{6BC800ED-987D-4749-9E90-176DAB4DE291}">
      <dgm:prSet/>
      <dgm:spPr/>
      <dgm:t>
        <a:bodyPr/>
        <a:lstStyle/>
        <a:p>
          <a:endParaRPr lang="en-US"/>
        </a:p>
      </dgm:t>
    </dgm:pt>
    <dgm:pt modelId="{EA699E1A-97D8-48DE-B5F7-427F128BFFFF}">
      <dgm:prSet custT="1"/>
      <dgm:spPr/>
      <dgm:t>
        <a:bodyPr/>
        <a:lstStyle/>
        <a:p>
          <a:pPr>
            <a:defRPr cap="all"/>
          </a:pPr>
          <a:r>
            <a:rPr lang="en-US" sz="1600" b="1" dirty="0"/>
            <a:t>The increased use of </a:t>
          </a:r>
          <a:r>
            <a:rPr lang="en-US" sz="1600" b="1" u="sng" dirty="0"/>
            <a:t>electronic devices </a:t>
          </a:r>
          <a:r>
            <a:rPr lang="en-US" sz="1600" b="1" dirty="0"/>
            <a:t>is isolating people from the natural world thus they are more likely to not have a personal connection to environmental issues.</a:t>
          </a:r>
        </a:p>
      </dgm:t>
    </dgm:pt>
    <dgm:pt modelId="{FAEC5811-FFFC-4435-9803-B92EC33DC01B}" type="parTrans" cxnId="{33FFFFEA-075C-422F-B9DC-EAE15459FC6D}">
      <dgm:prSet/>
      <dgm:spPr/>
      <dgm:t>
        <a:bodyPr/>
        <a:lstStyle/>
        <a:p>
          <a:endParaRPr lang="en-US"/>
        </a:p>
      </dgm:t>
    </dgm:pt>
    <dgm:pt modelId="{667A0BE6-6CBB-4B93-BA59-20530E708368}" type="sibTrans" cxnId="{33FFFFEA-075C-422F-B9DC-EAE15459FC6D}">
      <dgm:prSet/>
      <dgm:spPr/>
      <dgm:t>
        <a:bodyPr/>
        <a:lstStyle/>
        <a:p>
          <a:endParaRPr lang="en-US"/>
        </a:p>
      </dgm:t>
    </dgm:pt>
    <dgm:pt modelId="{C9197A5B-455D-4A1E-8F10-366C1332D0B5}" type="pres">
      <dgm:prSet presAssocID="{88FCACC7-4F27-41A4-B76E-D12A0FF5A4B2}" presName="root" presStyleCnt="0">
        <dgm:presLayoutVars>
          <dgm:dir/>
          <dgm:resizeHandles val="exact"/>
        </dgm:presLayoutVars>
      </dgm:prSet>
      <dgm:spPr/>
    </dgm:pt>
    <dgm:pt modelId="{E07B9338-031E-4005-B8AD-A96E82615586}" type="pres">
      <dgm:prSet presAssocID="{CF7B8098-940B-4056-84CD-51CD0B81B634}" presName="compNode" presStyleCnt="0"/>
      <dgm:spPr/>
    </dgm:pt>
    <dgm:pt modelId="{03AC9F0E-16AF-4C73-937F-49114E9080F4}" type="pres">
      <dgm:prSet presAssocID="{CF7B8098-940B-4056-84CD-51CD0B81B634}" presName="iconBgRect" presStyleLbl="bgShp" presStyleIdx="0" presStyleCnt="2"/>
      <dgm:spPr>
        <a:prstGeom prst="round2DiagRect">
          <a:avLst>
            <a:gd name="adj1" fmla="val 29727"/>
            <a:gd name="adj2" fmla="val 0"/>
          </a:avLst>
        </a:prstGeom>
      </dgm:spPr>
    </dgm:pt>
    <dgm:pt modelId="{F394745B-FA0D-4C89-BF49-A954CDF8F16E}" type="pres">
      <dgm:prSet presAssocID="{CF7B8098-940B-4056-84CD-51CD0B81B63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20176B31-A63D-4644-93AA-9942A0D8CC97}" type="pres">
      <dgm:prSet presAssocID="{CF7B8098-940B-4056-84CD-51CD0B81B634}" presName="spaceRect" presStyleCnt="0"/>
      <dgm:spPr/>
    </dgm:pt>
    <dgm:pt modelId="{2D2DCED2-1945-467C-8020-A4EE7FA07B2D}" type="pres">
      <dgm:prSet presAssocID="{CF7B8098-940B-4056-84CD-51CD0B81B634}" presName="textRect" presStyleLbl="revTx" presStyleIdx="0" presStyleCnt="2">
        <dgm:presLayoutVars>
          <dgm:chMax val="1"/>
          <dgm:chPref val="1"/>
        </dgm:presLayoutVars>
      </dgm:prSet>
      <dgm:spPr/>
    </dgm:pt>
    <dgm:pt modelId="{BA9441C9-FC6B-403B-A1A0-5FE091725103}" type="pres">
      <dgm:prSet presAssocID="{182DCF46-2BB8-4952-A49F-C3E77738C802}" presName="sibTrans" presStyleCnt="0"/>
      <dgm:spPr/>
    </dgm:pt>
    <dgm:pt modelId="{E7621003-3653-422A-AFF5-0AD8BA6A2D7D}" type="pres">
      <dgm:prSet presAssocID="{EA699E1A-97D8-48DE-B5F7-427F128BFFFF}" presName="compNode" presStyleCnt="0"/>
      <dgm:spPr/>
    </dgm:pt>
    <dgm:pt modelId="{928034DA-0BE3-444C-9B07-7DC1C0BD1594}" type="pres">
      <dgm:prSet presAssocID="{EA699E1A-97D8-48DE-B5F7-427F128BFFFF}" presName="iconBgRect" presStyleLbl="bgShp" presStyleIdx="1" presStyleCnt="2"/>
      <dgm:spPr>
        <a:prstGeom prst="round2DiagRect">
          <a:avLst>
            <a:gd name="adj1" fmla="val 29727"/>
            <a:gd name="adj2" fmla="val 0"/>
          </a:avLst>
        </a:prstGeom>
      </dgm:spPr>
    </dgm:pt>
    <dgm:pt modelId="{50A51424-981C-4553-8BA0-34640801E4AE}" type="pres">
      <dgm:prSet presAssocID="{EA699E1A-97D8-48DE-B5F7-427F128BFFF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hone Vibration"/>
        </a:ext>
      </dgm:extLst>
    </dgm:pt>
    <dgm:pt modelId="{1233D32D-5171-4996-A708-1B6FCA29E093}" type="pres">
      <dgm:prSet presAssocID="{EA699E1A-97D8-48DE-B5F7-427F128BFFFF}" presName="spaceRect" presStyleCnt="0"/>
      <dgm:spPr/>
    </dgm:pt>
    <dgm:pt modelId="{1646E6B4-9667-4B66-BDEF-BD192C62D7F2}" type="pres">
      <dgm:prSet presAssocID="{EA699E1A-97D8-48DE-B5F7-427F128BFFFF}" presName="textRect" presStyleLbl="revTx" presStyleIdx="1" presStyleCnt="2">
        <dgm:presLayoutVars>
          <dgm:chMax val="1"/>
          <dgm:chPref val="1"/>
        </dgm:presLayoutVars>
      </dgm:prSet>
      <dgm:spPr/>
    </dgm:pt>
  </dgm:ptLst>
  <dgm:cxnLst>
    <dgm:cxn modelId="{865CB5E9-3B7D-4BE2-8721-A3B29827B193}" type="presOf" srcId="{EA699E1A-97D8-48DE-B5F7-427F128BFFFF}" destId="{1646E6B4-9667-4B66-BDEF-BD192C62D7F2}" srcOrd="0" destOrd="0" presId="urn:microsoft.com/office/officeart/2018/5/layout/IconLeafLabelList"/>
    <dgm:cxn modelId="{33FFFFEA-075C-422F-B9DC-EAE15459FC6D}" srcId="{88FCACC7-4F27-41A4-B76E-D12A0FF5A4B2}" destId="{EA699E1A-97D8-48DE-B5F7-427F128BFFFF}" srcOrd="1" destOrd="0" parTransId="{FAEC5811-FFFC-4435-9803-B92EC33DC01B}" sibTransId="{667A0BE6-6CBB-4B93-BA59-20530E708368}"/>
    <dgm:cxn modelId="{6BC800ED-987D-4749-9E90-176DAB4DE291}" srcId="{88FCACC7-4F27-41A4-B76E-D12A0FF5A4B2}" destId="{CF7B8098-940B-4056-84CD-51CD0B81B634}" srcOrd="0" destOrd="0" parTransId="{D0C0CDC9-C200-4A7F-BCCA-775159AD7FF9}" sibTransId="{182DCF46-2BB8-4952-A49F-C3E77738C802}"/>
    <dgm:cxn modelId="{E0A9BCF8-1EBC-4792-89EB-AB312C19D454}" type="presOf" srcId="{CF7B8098-940B-4056-84CD-51CD0B81B634}" destId="{2D2DCED2-1945-467C-8020-A4EE7FA07B2D}" srcOrd="0" destOrd="0" presId="urn:microsoft.com/office/officeart/2018/5/layout/IconLeafLabelList"/>
    <dgm:cxn modelId="{52C31FF9-EF82-4A20-9E54-F163DF3B5B1A}" type="presOf" srcId="{88FCACC7-4F27-41A4-B76E-D12A0FF5A4B2}" destId="{C9197A5B-455D-4A1E-8F10-366C1332D0B5}" srcOrd="0" destOrd="0" presId="urn:microsoft.com/office/officeart/2018/5/layout/IconLeafLabelList"/>
    <dgm:cxn modelId="{A19A4A7F-0747-424A-BB33-2577A23D91F5}" type="presParOf" srcId="{C9197A5B-455D-4A1E-8F10-366C1332D0B5}" destId="{E07B9338-031E-4005-B8AD-A96E82615586}" srcOrd="0" destOrd="0" presId="urn:microsoft.com/office/officeart/2018/5/layout/IconLeafLabelList"/>
    <dgm:cxn modelId="{6BF74F38-9111-482A-AE81-371954ED893E}" type="presParOf" srcId="{E07B9338-031E-4005-B8AD-A96E82615586}" destId="{03AC9F0E-16AF-4C73-937F-49114E9080F4}" srcOrd="0" destOrd="0" presId="urn:microsoft.com/office/officeart/2018/5/layout/IconLeafLabelList"/>
    <dgm:cxn modelId="{DB97CE74-8698-4366-96A8-1C94F375B2AF}" type="presParOf" srcId="{E07B9338-031E-4005-B8AD-A96E82615586}" destId="{F394745B-FA0D-4C89-BF49-A954CDF8F16E}" srcOrd="1" destOrd="0" presId="urn:microsoft.com/office/officeart/2018/5/layout/IconLeafLabelList"/>
    <dgm:cxn modelId="{5FC344F8-4F8E-4263-A24D-DA42D861CAC8}" type="presParOf" srcId="{E07B9338-031E-4005-B8AD-A96E82615586}" destId="{20176B31-A63D-4644-93AA-9942A0D8CC97}" srcOrd="2" destOrd="0" presId="urn:microsoft.com/office/officeart/2018/5/layout/IconLeafLabelList"/>
    <dgm:cxn modelId="{3882E85C-6259-4913-AF5F-4175B3DF10B3}" type="presParOf" srcId="{E07B9338-031E-4005-B8AD-A96E82615586}" destId="{2D2DCED2-1945-467C-8020-A4EE7FA07B2D}" srcOrd="3" destOrd="0" presId="urn:microsoft.com/office/officeart/2018/5/layout/IconLeafLabelList"/>
    <dgm:cxn modelId="{C3C46F29-36B5-4ED2-86BA-A6DA26808C28}" type="presParOf" srcId="{C9197A5B-455D-4A1E-8F10-366C1332D0B5}" destId="{BA9441C9-FC6B-403B-A1A0-5FE091725103}" srcOrd="1" destOrd="0" presId="urn:microsoft.com/office/officeart/2018/5/layout/IconLeafLabelList"/>
    <dgm:cxn modelId="{C6564632-91D1-4083-9208-67298D93EA33}" type="presParOf" srcId="{C9197A5B-455D-4A1E-8F10-366C1332D0B5}" destId="{E7621003-3653-422A-AFF5-0AD8BA6A2D7D}" srcOrd="2" destOrd="0" presId="urn:microsoft.com/office/officeart/2018/5/layout/IconLeafLabelList"/>
    <dgm:cxn modelId="{05FAEA05-0EBD-4F2C-BD09-79891EA7381F}" type="presParOf" srcId="{E7621003-3653-422A-AFF5-0AD8BA6A2D7D}" destId="{928034DA-0BE3-444C-9B07-7DC1C0BD1594}" srcOrd="0" destOrd="0" presId="urn:microsoft.com/office/officeart/2018/5/layout/IconLeafLabelList"/>
    <dgm:cxn modelId="{DB4E80D4-F586-4E2D-A155-E8CC04815D0A}" type="presParOf" srcId="{E7621003-3653-422A-AFF5-0AD8BA6A2D7D}" destId="{50A51424-981C-4553-8BA0-34640801E4AE}" srcOrd="1" destOrd="0" presId="urn:microsoft.com/office/officeart/2018/5/layout/IconLeafLabelList"/>
    <dgm:cxn modelId="{C2DC315D-7ECB-4073-8CBC-FA683A61BF14}" type="presParOf" srcId="{E7621003-3653-422A-AFF5-0AD8BA6A2D7D}" destId="{1233D32D-5171-4996-A708-1B6FCA29E093}" srcOrd="2" destOrd="0" presId="urn:microsoft.com/office/officeart/2018/5/layout/IconLeafLabelList"/>
    <dgm:cxn modelId="{F110D122-8C84-4018-BE23-D0A78EE81BAF}" type="presParOf" srcId="{E7621003-3653-422A-AFF5-0AD8BA6A2D7D}" destId="{1646E6B4-9667-4B66-BDEF-BD192C62D7F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51A85-1C2A-48E5-913E-0BC640D8CFE4}">
      <dsp:nvSpPr>
        <dsp:cNvPr id="0" name=""/>
        <dsp:cNvSpPr/>
      </dsp:nvSpPr>
      <dsp:spPr>
        <a:xfrm>
          <a:off x="57937" y="310934"/>
          <a:ext cx="1494870" cy="1494870"/>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989075-458A-453E-BFE0-CBB1DB943EB5}">
      <dsp:nvSpPr>
        <dsp:cNvPr id="0" name=""/>
        <dsp:cNvSpPr/>
      </dsp:nvSpPr>
      <dsp:spPr>
        <a:xfrm>
          <a:off x="371860" y="624857"/>
          <a:ext cx="867024" cy="867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FBB80C-B3B8-4A9E-BCE3-CD2095B3493F}">
      <dsp:nvSpPr>
        <dsp:cNvPr id="0" name=""/>
        <dsp:cNvSpPr/>
      </dsp:nvSpPr>
      <dsp:spPr>
        <a:xfrm>
          <a:off x="1873137" y="310934"/>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en-US" sz="3200" kern="1200" dirty="0"/>
            <a:t>We should care because political action leads to:</a:t>
          </a:r>
        </a:p>
      </dsp:txBody>
      <dsp:txXfrm>
        <a:off x="1873137" y="310934"/>
        <a:ext cx="3523623" cy="1494870"/>
      </dsp:txXfrm>
    </dsp:sp>
    <dsp:sp modelId="{EA9D8AD6-DE4D-41F1-9B8F-78AEFF85C04B}">
      <dsp:nvSpPr>
        <dsp:cNvPr id="0" name=""/>
        <dsp:cNvSpPr/>
      </dsp:nvSpPr>
      <dsp:spPr>
        <a:xfrm>
          <a:off x="6010725" y="310934"/>
          <a:ext cx="1494870" cy="1494870"/>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9F4D5C-2065-4265-810F-6B53F3DB4383}">
      <dsp:nvSpPr>
        <dsp:cNvPr id="0" name=""/>
        <dsp:cNvSpPr/>
      </dsp:nvSpPr>
      <dsp:spPr>
        <a:xfrm>
          <a:off x="6324648" y="624857"/>
          <a:ext cx="867024" cy="867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382240-BF31-4967-ADEA-9F551F3C2231}">
      <dsp:nvSpPr>
        <dsp:cNvPr id="0" name=""/>
        <dsp:cNvSpPr/>
      </dsp:nvSpPr>
      <dsp:spPr>
        <a:xfrm>
          <a:off x="7825925" y="310934"/>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New </a:t>
          </a:r>
          <a:r>
            <a:rPr lang="en-US" sz="2400" b="1" u="sng" kern="1200" dirty="0"/>
            <a:t>laws</a:t>
          </a:r>
          <a:r>
            <a:rPr lang="en-US" sz="2400" kern="1200" dirty="0"/>
            <a:t> that can protect the environment</a:t>
          </a:r>
        </a:p>
      </dsp:txBody>
      <dsp:txXfrm>
        <a:off x="7825925" y="310934"/>
        <a:ext cx="3523623" cy="1494870"/>
      </dsp:txXfrm>
    </dsp:sp>
    <dsp:sp modelId="{FA64D9F7-37EB-41D9-942D-CE877ED64A70}">
      <dsp:nvSpPr>
        <dsp:cNvPr id="0" name=""/>
        <dsp:cNvSpPr/>
      </dsp:nvSpPr>
      <dsp:spPr>
        <a:xfrm>
          <a:off x="57937" y="2545532"/>
          <a:ext cx="1494870" cy="1494870"/>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7E0262-5878-4C89-A2D0-6BB59805184A}">
      <dsp:nvSpPr>
        <dsp:cNvPr id="0" name=""/>
        <dsp:cNvSpPr/>
      </dsp:nvSpPr>
      <dsp:spPr>
        <a:xfrm>
          <a:off x="371860" y="2859455"/>
          <a:ext cx="867024" cy="867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EF30F3-D33D-4BDB-9E0A-1EED88AEE781}">
      <dsp:nvSpPr>
        <dsp:cNvPr id="0" name=""/>
        <dsp:cNvSpPr/>
      </dsp:nvSpPr>
      <dsp:spPr>
        <a:xfrm>
          <a:off x="1873137" y="2545532"/>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Allocation of </a:t>
          </a:r>
          <a:r>
            <a:rPr lang="en-US" sz="2400" b="1" u="sng" kern="1200" dirty="0"/>
            <a:t>funding</a:t>
          </a:r>
          <a:r>
            <a:rPr lang="en-US" sz="2400" kern="1200" dirty="0"/>
            <a:t> to environmental or sustainability causes</a:t>
          </a:r>
        </a:p>
      </dsp:txBody>
      <dsp:txXfrm>
        <a:off x="1873137" y="2545532"/>
        <a:ext cx="3523623" cy="1494870"/>
      </dsp:txXfrm>
    </dsp:sp>
    <dsp:sp modelId="{35BCCB34-6BB2-417B-85FF-FD6500DE41A8}">
      <dsp:nvSpPr>
        <dsp:cNvPr id="0" name=""/>
        <dsp:cNvSpPr/>
      </dsp:nvSpPr>
      <dsp:spPr>
        <a:xfrm>
          <a:off x="6010725" y="2545532"/>
          <a:ext cx="1494870" cy="1494870"/>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F49C6-F71D-436E-AC34-750F734B4DF0}">
      <dsp:nvSpPr>
        <dsp:cNvPr id="0" name=""/>
        <dsp:cNvSpPr/>
      </dsp:nvSpPr>
      <dsp:spPr>
        <a:xfrm>
          <a:off x="6324648" y="2859455"/>
          <a:ext cx="867024" cy="867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9308A5-4DAD-4F6E-ABA7-39792EB14CBF}">
      <dsp:nvSpPr>
        <dsp:cNvPr id="0" name=""/>
        <dsp:cNvSpPr/>
      </dsp:nvSpPr>
      <dsp:spPr>
        <a:xfrm>
          <a:off x="7825925" y="2545532"/>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u="sng" kern="1200" dirty="0"/>
            <a:t>Collaboration</a:t>
          </a:r>
          <a:r>
            <a:rPr lang="en-US" sz="2400" kern="1200" dirty="0"/>
            <a:t> across the globe on environmental issues</a:t>
          </a:r>
        </a:p>
      </dsp:txBody>
      <dsp:txXfrm>
        <a:off x="7825925" y="2545532"/>
        <a:ext cx="3523623" cy="1494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C9F0E-16AF-4C73-937F-49114E9080F4}">
      <dsp:nvSpPr>
        <dsp:cNvPr id="0" name=""/>
        <dsp:cNvSpPr/>
      </dsp:nvSpPr>
      <dsp:spPr>
        <a:xfrm>
          <a:off x="2044800" y="61271"/>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94745B-FA0D-4C89-BF49-A954CDF8F16E}">
      <dsp:nvSpPr>
        <dsp:cNvPr id="0" name=""/>
        <dsp:cNvSpPr/>
      </dsp:nvSpPr>
      <dsp:spPr>
        <a:xfrm>
          <a:off x="2512800" y="52927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2DCED2-1945-467C-8020-A4EE7FA07B2D}">
      <dsp:nvSpPr>
        <dsp:cNvPr id="0" name=""/>
        <dsp:cNvSpPr/>
      </dsp:nvSpPr>
      <dsp:spPr>
        <a:xfrm>
          <a:off x="1342800" y="2941272"/>
          <a:ext cx="3600000"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b="1" kern="1200" dirty="0"/>
            <a:t>More than half of the world’s people live in </a:t>
          </a:r>
          <a:r>
            <a:rPr lang="en-US" sz="1900" b="1" u="sng" kern="1200" dirty="0"/>
            <a:t>Urban </a:t>
          </a:r>
          <a:r>
            <a:rPr lang="en-US" sz="1900" b="1" kern="1200" dirty="0"/>
            <a:t>areas.</a:t>
          </a:r>
        </a:p>
      </dsp:txBody>
      <dsp:txXfrm>
        <a:off x="1342800" y="2941272"/>
        <a:ext cx="3600000" cy="1350000"/>
      </dsp:txXfrm>
    </dsp:sp>
    <dsp:sp modelId="{928034DA-0BE3-444C-9B07-7DC1C0BD1594}">
      <dsp:nvSpPr>
        <dsp:cNvPr id="0" name=""/>
        <dsp:cNvSpPr/>
      </dsp:nvSpPr>
      <dsp:spPr>
        <a:xfrm>
          <a:off x="6274800" y="61271"/>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A51424-981C-4553-8BA0-34640801E4AE}">
      <dsp:nvSpPr>
        <dsp:cNvPr id="0" name=""/>
        <dsp:cNvSpPr/>
      </dsp:nvSpPr>
      <dsp:spPr>
        <a:xfrm>
          <a:off x="6742800" y="52927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46E6B4-9667-4B66-BDEF-BD192C62D7F2}">
      <dsp:nvSpPr>
        <dsp:cNvPr id="0" name=""/>
        <dsp:cNvSpPr/>
      </dsp:nvSpPr>
      <dsp:spPr>
        <a:xfrm>
          <a:off x="5572800" y="2941272"/>
          <a:ext cx="3600000"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t>The increased use of </a:t>
          </a:r>
          <a:r>
            <a:rPr lang="en-US" sz="1600" b="1" u="sng" kern="1200" dirty="0"/>
            <a:t>electronic devices </a:t>
          </a:r>
          <a:r>
            <a:rPr lang="en-US" sz="1600" b="1" kern="1200" dirty="0"/>
            <a:t>is isolating people from the natural world thus they are more likely to not have a personal connection to environmental issues.</a:t>
          </a:r>
        </a:p>
      </dsp:txBody>
      <dsp:txXfrm>
        <a:off x="5572800" y="2941272"/>
        <a:ext cx="3600000" cy="135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AF41C-7301-4E4B-8B7A-516CBE90EB83}" type="datetimeFigureOut">
              <a:rPr lang="en-US" smtClean="0"/>
              <a:t>6/6/2020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78271-4FF5-4E18-8A8D-C465A60CADE2}" type="slidenum">
              <a:rPr lang="en-US" smtClean="0"/>
              <a:t>‹#›</a:t>
            </a:fld>
            <a:endParaRPr lang="en-US" dirty="0"/>
          </a:p>
        </p:txBody>
      </p:sp>
    </p:spTree>
    <p:extLst>
      <p:ext uri="{BB962C8B-B14F-4D97-AF65-F5344CB8AC3E}">
        <p14:creationId xmlns:p14="http://schemas.microsoft.com/office/powerpoint/2010/main" val="377183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illenniumassessment.org/en/index.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Ecological_footprint"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List_of_countries_by_ecological_footprint" TargetMode="External"/><Relationship Id="rId5" Type="http://schemas.openxmlformats.org/officeDocument/2006/relationships/hyperlink" Target="https://en.wikipedia.org/wiki/Earth" TargetMode="External"/><Relationship Id="rId4" Type="http://schemas.openxmlformats.org/officeDocument/2006/relationships/hyperlink" Target="https://en.wikipedia.org/wiki/Biocapacity"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orldwildlife.org/publications/living-planet-report-2012-executive-summary"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Copyright Grey's Digital Online, LLC 2020-present (usbiologyteaching.com)</a:t>
            </a:r>
          </a:p>
        </p:txBody>
      </p:sp>
      <p:sp>
        <p:nvSpPr>
          <p:cNvPr id="4" name="Slide Number Placeholder 3"/>
          <p:cNvSpPr>
            <a:spLocks noGrp="1"/>
          </p:cNvSpPr>
          <p:nvPr>
            <p:ph type="sldNum" sz="quarter" idx="5"/>
          </p:nvPr>
        </p:nvSpPr>
        <p:spPr/>
        <p:txBody>
          <a:bodyPr/>
          <a:lstStyle/>
          <a:p>
            <a:fld id="{B9278271-4FF5-4E18-8A8D-C465A60CADE2}" type="slidenum">
              <a:rPr lang="en-US" smtClean="0"/>
              <a:t>1</a:t>
            </a:fld>
            <a:endParaRPr lang="en-US" dirty="0"/>
          </a:p>
        </p:txBody>
      </p:sp>
    </p:spTree>
    <p:extLst>
      <p:ext uri="{BB962C8B-B14F-4D97-AF65-F5344CB8AC3E}">
        <p14:creationId xmlns:p14="http://schemas.microsoft.com/office/powerpoint/2010/main" val="3362259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https://www.millenniumassessment.org/en/index.html</a:t>
            </a:r>
            <a:endParaRPr lang="en-US" dirty="0"/>
          </a:p>
        </p:txBody>
      </p:sp>
      <p:sp>
        <p:nvSpPr>
          <p:cNvPr id="4" name="Slide Number Placeholder 3"/>
          <p:cNvSpPr>
            <a:spLocks noGrp="1"/>
          </p:cNvSpPr>
          <p:nvPr>
            <p:ph type="sldNum" sz="quarter" idx="5"/>
          </p:nvPr>
        </p:nvSpPr>
        <p:spPr/>
        <p:txBody>
          <a:bodyPr/>
          <a:lstStyle/>
          <a:p>
            <a:fld id="{B9278271-4FF5-4E18-8A8D-C465A60CADE2}" type="slidenum">
              <a:rPr lang="en-US" smtClean="0"/>
              <a:t>22</a:t>
            </a:fld>
            <a:endParaRPr lang="en-US" dirty="0"/>
          </a:p>
        </p:txBody>
      </p:sp>
    </p:spTree>
    <p:extLst>
      <p:ext uri="{BB962C8B-B14F-4D97-AF65-F5344CB8AC3E}">
        <p14:creationId xmlns:p14="http://schemas.microsoft.com/office/powerpoint/2010/main" val="373120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gha=</a:t>
            </a:r>
            <a:r>
              <a:rPr lang="en-US" sz="1200" b="1" i="0" kern="1200" dirty="0">
                <a:solidFill>
                  <a:schemeClr val="tx1"/>
                </a:solidFill>
                <a:effectLst/>
                <a:latin typeface="+mn-lt"/>
                <a:ea typeface="+mn-ea"/>
                <a:cs typeface="+mn-cs"/>
              </a:rPr>
              <a:t>global hectare</a:t>
            </a:r>
            <a:r>
              <a:rPr lang="en-US" sz="1200" b="0" i="0" kern="1200" dirty="0">
                <a:solidFill>
                  <a:schemeClr val="tx1"/>
                </a:solidFill>
                <a:effectLst/>
                <a:latin typeface="+mn-lt"/>
                <a:ea typeface="+mn-ea"/>
                <a:cs typeface="+mn-cs"/>
              </a:rPr>
              <a:t> (gha) is a measurement unit for the </a:t>
            </a:r>
            <a:r>
              <a:rPr lang="en-US" sz="1200" b="0" i="0" u="none" strike="noStrike" kern="1200" dirty="0">
                <a:solidFill>
                  <a:schemeClr val="tx1"/>
                </a:solidFill>
                <a:effectLst/>
                <a:latin typeface="+mn-lt"/>
                <a:ea typeface="+mn-ea"/>
                <a:cs typeface="+mn-cs"/>
                <a:hlinkClick r:id="rId3" tooltip="Ecological footprint"/>
              </a:rPr>
              <a:t>ecological footprint</a:t>
            </a:r>
            <a:r>
              <a:rPr lang="en-US" sz="1200" b="0" i="0" kern="1200" dirty="0">
                <a:solidFill>
                  <a:schemeClr val="tx1"/>
                </a:solidFill>
                <a:effectLst/>
                <a:latin typeface="+mn-lt"/>
                <a:ea typeface="+mn-ea"/>
                <a:cs typeface="+mn-cs"/>
              </a:rPr>
              <a:t> of people or activities and the </a:t>
            </a:r>
            <a:r>
              <a:rPr lang="en-US" sz="1200" b="0" i="0" u="none" strike="noStrike" kern="1200" dirty="0">
                <a:solidFill>
                  <a:schemeClr val="tx1"/>
                </a:solidFill>
                <a:effectLst/>
                <a:latin typeface="+mn-lt"/>
                <a:ea typeface="+mn-ea"/>
                <a:cs typeface="+mn-cs"/>
                <a:hlinkClick r:id="rId4" tooltip="Biocapacity"/>
              </a:rPr>
              <a:t>biocapacity</a:t>
            </a:r>
            <a:r>
              <a:rPr lang="en-US" sz="1200" b="0" i="0" kern="1200" dirty="0">
                <a:solidFill>
                  <a:schemeClr val="tx1"/>
                </a:solidFill>
                <a:effectLst/>
                <a:latin typeface="+mn-lt"/>
                <a:ea typeface="+mn-ea"/>
                <a:cs typeface="+mn-cs"/>
              </a:rPr>
              <a:t> of the </a:t>
            </a:r>
            <a:r>
              <a:rPr lang="en-US" sz="1200" b="0" i="0" u="none" strike="noStrike" kern="1200" dirty="0">
                <a:solidFill>
                  <a:schemeClr val="tx1"/>
                </a:solidFill>
                <a:effectLst/>
                <a:latin typeface="+mn-lt"/>
                <a:ea typeface="+mn-ea"/>
                <a:cs typeface="+mn-cs"/>
                <a:hlinkClick r:id="rId5" tooltip="Earth"/>
              </a:rPr>
              <a:t>earth</a:t>
            </a:r>
            <a:r>
              <a:rPr lang="en-US" sz="1200" b="0" i="0" kern="1200" dirty="0">
                <a:solidFill>
                  <a:schemeClr val="tx1"/>
                </a:solidFill>
                <a:effectLst/>
                <a:latin typeface="+mn-lt"/>
                <a:ea typeface="+mn-ea"/>
                <a:cs typeface="+mn-cs"/>
              </a:rPr>
              <a:t> or its regions. One global hectare is the world's annual amount of biological production for human use and human waste assimilation, per hectare of biologically productive land and fisheries.</a:t>
            </a:r>
          </a:p>
          <a:p>
            <a:endParaRPr lang="en-US" dirty="0"/>
          </a:p>
          <a:p>
            <a:r>
              <a:rPr lang="en-US" dirty="0"/>
              <a:t>Source: </a:t>
            </a:r>
            <a:r>
              <a:rPr lang="en-US" dirty="0">
                <a:hlinkClick r:id="rId6"/>
              </a:rPr>
              <a:t>https://en.wikipedia.org/wiki/List_of_countries_by_ecological_footprint</a:t>
            </a:r>
            <a:endParaRPr lang="en-US" dirty="0"/>
          </a:p>
        </p:txBody>
      </p:sp>
      <p:sp>
        <p:nvSpPr>
          <p:cNvPr id="4" name="Slide Number Placeholder 3"/>
          <p:cNvSpPr>
            <a:spLocks noGrp="1"/>
          </p:cNvSpPr>
          <p:nvPr>
            <p:ph type="sldNum" sz="quarter" idx="5"/>
          </p:nvPr>
        </p:nvSpPr>
        <p:spPr/>
        <p:txBody>
          <a:bodyPr/>
          <a:lstStyle/>
          <a:p>
            <a:fld id="{B9278271-4FF5-4E18-8A8D-C465A60CADE2}" type="slidenum">
              <a:rPr lang="en-US" smtClean="0"/>
              <a:t>25</a:t>
            </a:fld>
            <a:endParaRPr lang="en-US" dirty="0"/>
          </a:p>
        </p:txBody>
      </p:sp>
    </p:spTree>
    <p:extLst>
      <p:ext uri="{BB962C8B-B14F-4D97-AF65-F5344CB8AC3E}">
        <p14:creationId xmlns:p14="http://schemas.microsoft.com/office/powerpoint/2010/main" val="74143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https://www.worldwildlife.org/publications/living-planet-report-2012-executive-summary</a:t>
            </a:r>
            <a:endParaRPr lang="en-US" dirty="0"/>
          </a:p>
          <a:p>
            <a:endParaRPr lang="en-US" dirty="0"/>
          </a:p>
        </p:txBody>
      </p:sp>
      <p:sp>
        <p:nvSpPr>
          <p:cNvPr id="4" name="Slide Number Placeholder 3"/>
          <p:cNvSpPr>
            <a:spLocks noGrp="1"/>
          </p:cNvSpPr>
          <p:nvPr>
            <p:ph type="sldNum" sz="quarter" idx="5"/>
          </p:nvPr>
        </p:nvSpPr>
        <p:spPr/>
        <p:txBody>
          <a:bodyPr/>
          <a:lstStyle/>
          <a:p>
            <a:fld id="{B9278271-4FF5-4E18-8A8D-C465A60CADE2}" type="slidenum">
              <a:rPr lang="en-US" smtClean="0"/>
              <a:t>28</a:t>
            </a:fld>
            <a:endParaRPr lang="en-US" dirty="0"/>
          </a:p>
        </p:txBody>
      </p:sp>
    </p:spTree>
    <p:extLst>
      <p:ext uri="{BB962C8B-B14F-4D97-AF65-F5344CB8AC3E}">
        <p14:creationId xmlns:p14="http://schemas.microsoft.com/office/powerpoint/2010/main" val="1303160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a:t>
            </a:r>
            <a:r>
              <a:rPr lang="en-US" sz="1200" b="0" i="0" kern="1200" dirty="0" err="1">
                <a:solidFill>
                  <a:schemeClr val="tx1"/>
                </a:solidFill>
                <a:effectLst/>
                <a:latin typeface="+mn-lt"/>
                <a:ea typeface="+mn-ea"/>
                <a:cs typeface="+mn-cs"/>
              </a:rPr>
              <a:t>Ezbet</a:t>
            </a:r>
            <a:r>
              <a:rPr lang="en-US" sz="1200" b="0" i="0" kern="1200" dirty="0">
                <a:solidFill>
                  <a:schemeClr val="tx1"/>
                </a:solidFill>
                <a:effectLst/>
                <a:latin typeface="+mn-lt"/>
                <a:ea typeface="+mn-ea"/>
                <a:cs typeface="+mn-cs"/>
              </a:rPr>
              <a:t> al-</a:t>
            </a:r>
            <a:r>
              <a:rPr lang="en-US" sz="1200" b="0" i="0" kern="1200" dirty="0" err="1">
                <a:solidFill>
                  <a:schemeClr val="tx1"/>
                </a:solidFill>
                <a:effectLst/>
                <a:latin typeface="+mn-lt"/>
                <a:ea typeface="+mn-ea"/>
                <a:cs typeface="+mn-cs"/>
              </a:rPr>
              <a:t>Nakhl</a:t>
            </a:r>
            <a:r>
              <a:rPr lang="en-US" sz="1200" b="0" i="0" kern="1200" dirty="0">
                <a:solidFill>
                  <a:schemeClr val="tx1"/>
                </a:solidFill>
                <a:effectLst/>
                <a:latin typeface="+mn-lt"/>
                <a:ea typeface="+mn-ea"/>
                <a:cs typeface="+mn-cs"/>
              </a:rPr>
              <a:t>, Egyptian capital Cairo. </a:t>
            </a:r>
            <a:endParaRPr lang="en-US" dirty="0"/>
          </a:p>
        </p:txBody>
      </p:sp>
      <p:sp>
        <p:nvSpPr>
          <p:cNvPr id="4" name="Slide Number Placeholder 3"/>
          <p:cNvSpPr>
            <a:spLocks noGrp="1"/>
          </p:cNvSpPr>
          <p:nvPr>
            <p:ph type="sldNum" sz="quarter" idx="5"/>
          </p:nvPr>
        </p:nvSpPr>
        <p:spPr/>
        <p:txBody>
          <a:bodyPr/>
          <a:lstStyle/>
          <a:p>
            <a:fld id="{B9278271-4FF5-4E18-8A8D-C465A60CADE2}" type="slidenum">
              <a:rPr lang="en-US" smtClean="0"/>
              <a:t>29</a:t>
            </a:fld>
            <a:endParaRPr lang="en-US" dirty="0"/>
          </a:p>
        </p:txBody>
      </p:sp>
    </p:spTree>
    <p:extLst>
      <p:ext uri="{BB962C8B-B14F-4D97-AF65-F5344CB8AC3E}">
        <p14:creationId xmlns:p14="http://schemas.microsoft.com/office/powerpoint/2010/main" val="1881764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Maslow’ Hierarchy of Needs offers a great discussion point about why some people may be more concern with survival of themselves rather than the environment.</a:t>
            </a:r>
          </a:p>
        </p:txBody>
      </p:sp>
      <p:sp>
        <p:nvSpPr>
          <p:cNvPr id="4" name="Slide Number Placeholder 3"/>
          <p:cNvSpPr>
            <a:spLocks noGrp="1"/>
          </p:cNvSpPr>
          <p:nvPr>
            <p:ph type="sldNum" sz="quarter" idx="5"/>
          </p:nvPr>
        </p:nvSpPr>
        <p:spPr/>
        <p:txBody>
          <a:bodyPr/>
          <a:lstStyle/>
          <a:p>
            <a:fld id="{B9278271-4FF5-4E18-8A8D-C465A60CADE2}" type="slidenum">
              <a:rPr lang="en-US" smtClean="0"/>
              <a:t>30</a:t>
            </a:fld>
            <a:endParaRPr lang="en-US" dirty="0"/>
          </a:p>
        </p:txBody>
      </p:sp>
    </p:spTree>
    <p:extLst>
      <p:ext uri="{BB962C8B-B14F-4D97-AF65-F5344CB8AC3E}">
        <p14:creationId xmlns:p14="http://schemas.microsoft.com/office/powerpoint/2010/main" val="176272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the index cards. The set with the names on it you can use to call on students in a fair, random way. It is also super helpful and quick to use them for lab groupings. You can “stack the deck” and strategically pick the lab groups and it seems completely random to the students.  The other index cards are good to keep on file and review regularly as you build positive student relationships.</a:t>
            </a:r>
          </a:p>
        </p:txBody>
      </p:sp>
      <p:sp>
        <p:nvSpPr>
          <p:cNvPr id="4" name="Slide Number Placeholder 3"/>
          <p:cNvSpPr>
            <a:spLocks noGrp="1"/>
          </p:cNvSpPr>
          <p:nvPr>
            <p:ph type="sldNum" sz="quarter" idx="5"/>
          </p:nvPr>
        </p:nvSpPr>
        <p:spPr/>
        <p:txBody>
          <a:bodyPr/>
          <a:lstStyle/>
          <a:p>
            <a:fld id="{B9278271-4FF5-4E18-8A8D-C465A60CADE2}" type="slidenum">
              <a:rPr lang="en-US" smtClean="0"/>
              <a:t>2</a:t>
            </a:fld>
            <a:endParaRPr lang="en-US" dirty="0"/>
          </a:p>
        </p:txBody>
      </p:sp>
    </p:spTree>
    <p:extLst>
      <p:ext uri="{BB962C8B-B14F-4D97-AF65-F5344CB8AC3E}">
        <p14:creationId xmlns:p14="http://schemas.microsoft.com/office/powerpoint/2010/main" val="109016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reveals the main reason we care about economics in ES.</a:t>
            </a:r>
          </a:p>
        </p:txBody>
      </p:sp>
      <p:sp>
        <p:nvSpPr>
          <p:cNvPr id="4" name="Slide Number Placeholder 3"/>
          <p:cNvSpPr>
            <a:spLocks noGrp="1"/>
          </p:cNvSpPr>
          <p:nvPr>
            <p:ph type="sldNum" sz="quarter" idx="5"/>
          </p:nvPr>
        </p:nvSpPr>
        <p:spPr/>
        <p:txBody>
          <a:bodyPr/>
          <a:lstStyle/>
          <a:p>
            <a:fld id="{B9278271-4FF5-4E18-8A8D-C465A60CADE2}" type="slidenum">
              <a:rPr lang="en-US" smtClean="0"/>
              <a:t>8</a:t>
            </a:fld>
            <a:endParaRPr lang="en-US" dirty="0"/>
          </a:p>
        </p:txBody>
      </p:sp>
    </p:spTree>
    <p:extLst>
      <p:ext uri="{BB962C8B-B14F-4D97-AF65-F5344CB8AC3E}">
        <p14:creationId xmlns:p14="http://schemas.microsoft.com/office/powerpoint/2010/main" val="359677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to question: This will cause their product to be priced higher. Competitors who do not have a concern for the environment could offer the product at a lower price. </a:t>
            </a:r>
          </a:p>
        </p:txBody>
      </p:sp>
      <p:sp>
        <p:nvSpPr>
          <p:cNvPr id="4" name="Slide Number Placeholder 3"/>
          <p:cNvSpPr>
            <a:spLocks noGrp="1"/>
          </p:cNvSpPr>
          <p:nvPr>
            <p:ph type="sldNum" sz="quarter" idx="5"/>
          </p:nvPr>
        </p:nvSpPr>
        <p:spPr/>
        <p:txBody>
          <a:bodyPr/>
          <a:lstStyle/>
          <a:p>
            <a:fld id="{B9278271-4FF5-4E18-8A8D-C465A60CADE2}" type="slidenum">
              <a:rPr lang="en-US" smtClean="0"/>
              <a:t>9</a:t>
            </a:fld>
            <a:endParaRPr lang="en-US" dirty="0"/>
          </a:p>
        </p:txBody>
      </p:sp>
    </p:spTree>
    <p:extLst>
      <p:ext uri="{BB962C8B-B14F-4D97-AF65-F5344CB8AC3E}">
        <p14:creationId xmlns:p14="http://schemas.microsoft.com/office/powerpoint/2010/main" val="377540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78271-4FF5-4E18-8A8D-C465A60CADE2}" type="slidenum">
              <a:rPr lang="en-US" smtClean="0"/>
              <a:t>15</a:t>
            </a:fld>
            <a:endParaRPr lang="en-US" dirty="0"/>
          </a:p>
        </p:txBody>
      </p:sp>
    </p:spTree>
    <p:extLst>
      <p:ext uri="{BB962C8B-B14F-4D97-AF65-F5344CB8AC3E}">
        <p14:creationId xmlns:p14="http://schemas.microsoft.com/office/powerpoint/2010/main" val="354826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Solar energy, biodiversity and nutrient cycling</a:t>
            </a:r>
          </a:p>
          <a:p>
            <a:pPr marL="228600" indent="-228600">
              <a:buAutoNum type="arabicPeriod"/>
            </a:pPr>
            <a:r>
              <a:rPr lang="en-US" dirty="0"/>
              <a:t>Economics, Political Science, Ethics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9278271-4FF5-4E18-8A8D-C465A60CADE2}" type="slidenum">
              <a:rPr lang="en-US" smtClean="0"/>
              <a:t>17</a:t>
            </a:fld>
            <a:endParaRPr lang="en-US" dirty="0"/>
          </a:p>
        </p:txBody>
      </p:sp>
    </p:spTree>
    <p:extLst>
      <p:ext uri="{BB962C8B-B14F-4D97-AF65-F5344CB8AC3E}">
        <p14:creationId xmlns:p14="http://schemas.microsoft.com/office/powerpoint/2010/main" val="24998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78271-4FF5-4E18-8A8D-C465A60CADE2}" type="slidenum">
              <a:rPr lang="en-US" smtClean="0"/>
              <a:t>19</a:t>
            </a:fld>
            <a:endParaRPr lang="en-US" dirty="0"/>
          </a:p>
        </p:txBody>
      </p:sp>
    </p:spTree>
    <p:extLst>
      <p:ext uri="{BB962C8B-B14F-4D97-AF65-F5344CB8AC3E}">
        <p14:creationId xmlns:p14="http://schemas.microsoft.com/office/powerpoint/2010/main" val="2325062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remember when asking questions to allow appropriate wait time for students to develop their thoughts. A good technique is to pause and give them 1-4 minutes to write out their thoughts. Discourage students from yelling out answers. Other students will eventually shut down if certain students always yell out a correct answer before they can even process the question. </a:t>
            </a:r>
          </a:p>
        </p:txBody>
      </p:sp>
      <p:sp>
        <p:nvSpPr>
          <p:cNvPr id="4" name="Slide Number Placeholder 3"/>
          <p:cNvSpPr>
            <a:spLocks noGrp="1"/>
          </p:cNvSpPr>
          <p:nvPr>
            <p:ph type="sldNum" sz="quarter" idx="5"/>
          </p:nvPr>
        </p:nvSpPr>
        <p:spPr/>
        <p:txBody>
          <a:bodyPr/>
          <a:lstStyle/>
          <a:p>
            <a:fld id="{B9278271-4FF5-4E18-8A8D-C465A60CADE2}" type="slidenum">
              <a:rPr lang="en-US" smtClean="0"/>
              <a:t>20</a:t>
            </a:fld>
            <a:endParaRPr lang="en-US" dirty="0"/>
          </a:p>
        </p:txBody>
      </p:sp>
    </p:spTree>
    <p:extLst>
      <p:ext uri="{BB962C8B-B14F-4D97-AF65-F5344CB8AC3E}">
        <p14:creationId xmlns:p14="http://schemas.microsoft.com/office/powerpoint/2010/main" val="4126796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Hardin observed that when land was held in common, individuals tended to graze as many animals as possible. Overgrazing led to the destruction of the land resources (environmental degradation). When commons were replaced by enclosed fields owned by individuals, people tended to graze only the number of animals that the land could support.</a:t>
            </a:r>
          </a:p>
        </p:txBody>
      </p:sp>
      <p:sp>
        <p:nvSpPr>
          <p:cNvPr id="4" name="Slide Number Placeholder 3"/>
          <p:cNvSpPr>
            <a:spLocks noGrp="1"/>
          </p:cNvSpPr>
          <p:nvPr>
            <p:ph type="sldNum" sz="quarter" idx="5"/>
          </p:nvPr>
        </p:nvSpPr>
        <p:spPr/>
        <p:txBody>
          <a:bodyPr/>
          <a:lstStyle/>
          <a:p>
            <a:fld id="{B9278271-4FF5-4E18-8A8D-C465A60CADE2}" type="slidenum">
              <a:rPr lang="en-US" smtClean="0"/>
              <a:t>21</a:t>
            </a:fld>
            <a:endParaRPr lang="en-US" dirty="0"/>
          </a:p>
        </p:txBody>
      </p:sp>
    </p:spTree>
    <p:extLst>
      <p:ext uri="{BB962C8B-B14F-4D97-AF65-F5344CB8AC3E}">
        <p14:creationId xmlns:p14="http://schemas.microsoft.com/office/powerpoint/2010/main" val="358629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2967-5D1B-4E1A-8917-2EF052437D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D9F8FA-3BA9-4F91-84D7-8812CBF7CC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5C823E-6E58-4FDE-88A4-89B493EC1872}"/>
              </a:ext>
            </a:extLst>
          </p:cNvPr>
          <p:cNvSpPr>
            <a:spLocks noGrp="1"/>
          </p:cNvSpPr>
          <p:nvPr>
            <p:ph type="dt" sz="half" idx="10"/>
          </p:nvPr>
        </p:nvSpPr>
        <p:spPr/>
        <p:txBody>
          <a:bodyPr/>
          <a:lstStyle/>
          <a:p>
            <a:fld id="{BA0BC1B3-2934-43D9-AF51-F2AF081B2F20}" type="datetime1">
              <a:rPr lang="en-US" smtClean="0"/>
              <a:t>6/6/2020</a:t>
            </a:fld>
            <a:endParaRPr lang="en-US" dirty="0"/>
          </a:p>
        </p:txBody>
      </p:sp>
      <p:sp>
        <p:nvSpPr>
          <p:cNvPr id="5" name="Footer Placeholder 4">
            <a:extLst>
              <a:ext uri="{FF2B5EF4-FFF2-40B4-BE49-F238E27FC236}">
                <a16:creationId xmlns:a16="http://schemas.microsoft.com/office/drawing/2014/main" id="{A280F708-B206-428C-9E18-285794679320}"/>
              </a:ext>
            </a:extLst>
          </p:cNvPr>
          <p:cNvSpPr>
            <a:spLocks noGrp="1"/>
          </p:cNvSpPr>
          <p:nvPr>
            <p:ph type="ftr" sz="quarter" idx="11"/>
          </p:nvPr>
        </p:nvSpPr>
        <p:spPr/>
        <p:txBody>
          <a:bodyPr/>
          <a:lstStyle/>
          <a:p>
            <a:r>
              <a:rPr lang="en-US" dirty="0"/>
              <a:t>(c) Grey's Digital Online, LLC (usbiologyteaching.com)</a:t>
            </a:r>
          </a:p>
        </p:txBody>
      </p:sp>
      <p:sp>
        <p:nvSpPr>
          <p:cNvPr id="6" name="Slide Number Placeholder 5">
            <a:extLst>
              <a:ext uri="{FF2B5EF4-FFF2-40B4-BE49-F238E27FC236}">
                <a16:creationId xmlns:a16="http://schemas.microsoft.com/office/drawing/2014/main" id="{B8B15EB0-0F69-4D54-8FD3-090F8493D2F0}"/>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142867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0277-93D1-4450-8E15-BA9EA3969F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C746C9-73E0-492D-BF1F-9AC12B874D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D5162-B60B-4973-BEAD-8270AC61E14D}"/>
              </a:ext>
            </a:extLst>
          </p:cNvPr>
          <p:cNvSpPr>
            <a:spLocks noGrp="1"/>
          </p:cNvSpPr>
          <p:nvPr>
            <p:ph type="dt" sz="half" idx="10"/>
          </p:nvPr>
        </p:nvSpPr>
        <p:spPr/>
        <p:txBody>
          <a:bodyPr/>
          <a:lstStyle/>
          <a:p>
            <a:fld id="{471427E0-B484-4925-9DE8-76B6C883BA0E}" type="datetime1">
              <a:rPr lang="en-US" smtClean="0"/>
              <a:t>6/6/2020</a:t>
            </a:fld>
            <a:endParaRPr lang="en-US" dirty="0"/>
          </a:p>
        </p:txBody>
      </p:sp>
      <p:sp>
        <p:nvSpPr>
          <p:cNvPr id="5" name="Footer Placeholder 4">
            <a:extLst>
              <a:ext uri="{FF2B5EF4-FFF2-40B4-BE49-F238E27FC236}">
                <a16:creationId xmlns:a16="http://schemas.microsoft.com/office/drawing/2014/main" id="{09D4454A-51BC-4663-A5C5-621368E7E457}"/>
              </a:ext>
            </a:extLst>
          </p:cNvPr>
          <p:cNvSpPr>
            <a:spLocks noGrp="1"/>
          </p:cNvSpPr>
          <p:nvPr>
            <p:ph type="ftr" sz="quarter" idx="11"/>
          </p:nvPr>
        </p:nvSpPr>
        <p:spPr/>
        <p:txBody>
          <a:bodyPr/>
          <a:lstStyle/>
          <a:p>
            <a:r>
              <a:rPr lang="en-US" dirty="0"/>
              <a:t>(c) Grey's Digital Online, LLC (usbiologyteaching.com)</a:t>
            </a:r>
          </a:p>
        </p:txBody>
      </p:sp>
      <p:sp>
        <p:nvSpPr>
          <p:cNvPr id="6" name="Slide Number Placeholder 5">
            <a:extLst>
              <a:ext uri="{FF2B5EF4-FFF2-40B4-BE49-F238E27FC236}">
                <a16:creationId xmlns:a16="http://schemas.microsoft.com/office/drawing/2014/main" id="{89026770-9206-4786-981A-07A201D3BA19}"/>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303075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529C4C-7A6A-4CC5-BB5E-8919F8B3DD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2855F-5DAB-4743-97F7-FB1100D552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42005F-FB8A-44F9-BC22-8662DC1D96C7}"/>
              </a:ext>
            </a:extLst>
          </p:cNvPr>
          <p:cNvSpPr>
            <a:spLocks noGrp="1"/>
          </p:cNvSpPr>
          <p:nvPr>
            <p:ph type="dt" sz="half" idx="10"/>
          </p:nvPr>
        </p:nvSpPr>
        <p:spPr/>
        <p:txBody>
          <a:bodyPr/>
          <a:lstStyle/>
          <a:p>
            <a:fld id="{12D084D7-24CE-4DDB-86FE-4B7E1F1BA9C2}" type="datetime1">
              <a:rPr lang="en-US" smtClean="0"/>
              <a:t>6/6/2020</a:t>
            </a:fld>
            <a:endParaRPr lang="en-US" dirty="0"/>
          </a:p>
        </p:txBody>
      </p:sp>
      <p:sp>
        <p:nvSpPr>
          <p:cNvPr id="5" name="Footer Placeholder 4">
            <a:extLst>
              <a:ext uri="{FF2B5EF4-FFF2-40B4-BE49-F238E27FC236}">
                <a16:creationId xmlns:a16="http://schemas.microsoft.com/office/drawing/2014/main" id="{A31425F3-BA69-4BFB-87D3-16BE3027C7A5}"/>
              </a:ext>
            </a:extLst>
          </p:cNvPr>
          <p:cNvSpPr>
            <a:spLocks noGrp="1"/>
          </p:cNvSpPr>
          <p:nvPr>
            <p:ph type="ftr" sz="quarter" idx="11"/>
          </p:nvPr>
        </p:nvSpPr>
        <p:spPr/>
        <p:txBody>
          <a:bodyPr/>
          <a:lstStyle/>
          <a:p>
            <a:r>
              <a:rPr lang="en-US" dirty="0"/>
              <a:t>(c) Grey's Digital Online, LLC (usbiologyteaching.com)</a:t>
            </a:r>
          </a:p>
        </p:txBody>
      </p:sp>
      <p:sp>
        <p:nvSpPr>
          <p:cNvPr id="6" name="Slide Number Placeholder 5">
            <a:extLst>
              <a:ext uri="{FF2B5EF4-FFF2-40B4-BE49-F238E27FC236}">
                <a16:creationId xmlns:a16="http://schemas.microsoft.com/office/drawing/2014/main" id="{D253BCEA-0F9D-4691-ABED-C99F6C577FC3}"/>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82408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2BFD-A279-4767-99C1-ED0AA38370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5C550-D5F3-4020-81C3-47F22708B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FF696-5131-489D-832A-966B07998196}"/>
              </a:ext>
            </a:extLst>
          </p:cNvPr>
          <p:cNvSpPr>
            <a:spLocks noGrp="1"/>
          </p:cNvSpPr>
          <p:nvPr>
            <p:ph type="dt" sz="half" idx="10"/>
          </p:nvPr>
        </p:nvSpPr>
        <p:spPr/>
        <p:txBody>
          <a:bodyPr/>
          <a:lstStyle/>
          <a:p>
            <a:fld id="{4179D344-A1ED-4B6B-AC41-27AD825FEE9D}" type="datetime1">
              <a:rPr lang="en-US" smtClean="0"/>
              <a:t>6/6/2020</a:t>
            </a:fld>
            <a:endParaRPr lang="en-US" dirty="0"/>
          </a:p>
        </p:txBody>
      </p:sp>
      <p:sp>
        <p:nvSpPr>
          <p:cNvPr id="5" name="Footer Placeholder 4">
            <a:extLst>
              <a:ext uri="{FF2B5EF4-FFF2-40B4-BE49-F238E27FC236}">
                <a16:creationId xmlns:a16="http://schemas.microsoft.com/office/drawing/2014/main" id="{4DB2D8EB-B281-4344-9C55-76551D9C0939}"/>
              </a:ext>
            </a:extLst>
          </p:cNvPr>
          <p:cNvSpPr>
            <a:spLocks noGrp="1"/>
          </p:cNvSpPr>
          <p:nvPr>
            <p:ph type="ftr" sz="quarter" idx="11"/>
          </p:nvPr>
        </p:nvSpPr>
        <p:spPr/>
        <p:txBody>
          <a:bodyPr/>
          <a:lstStyle/>
          <a:p>
            <a:r>
              <a:rPr lang="en-US" dirty="0"/>
              <a:t>(c) Grey's Digital Online, LLC (usbiologyteaching.com)</a:t>
            </a:r>
          </a:p>
        </p:txBody>
      </p:sp>
      <p:sp>
        <p:nvSpPr>
          <p:cNvPr id="6" name="Slide Number Placeholder 5">
            <a:extLst>
              <a:ext uri="{FF2B5EF4-FFF2-40B4-BE49-F238E27FC236}">
                <a16:creationId xmlns:a16="http://schemas.microsoft.com/office/drawing/2014/main" id="{880EE7CD-D089-4A87-B847-335398718B98}"/>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183636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56B4-6266-42AA-AE16-40D334E1BF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279904-5C51-41A5-AF46-D0B9615925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267BAC-AF66-4924-B3F7-DFDC9937692A}"/>
              </a:ext>
            </a:extLst>
          </p:cNvPr>
          <p:cNvSpPr>
            <a:spLocks noGrp="1"/>
          </p:cNvSpPr>
          <p:nvPr>
            <p:ph type="dt" sz="half" idx="10"/>
          </p:nvPr>
        </p:nvSpPr>
        <p:spPr/>
        <p:txBody>
          <a:bodyPr/>
          <a:lstStyle/>
          <a:p>
            <a:fld id="{939D3C93-B415-4DA3-AF76-8CA1AC99CF5B}" type="datetime1">
              <a:rPr lang="en-US" smtClean="0"/>
              <a:t>6/6/2020</a:t>
            </a:fld>
            <a:endParaRPr lang="en-US" dirty="0"/>
          </a:p>
        </p:txBody>
      </p:sp>
      <p:sp>
        <p:nvSpPr>
          <p:cNvPr id="5" name="Footer Placeholder 4">
            <a:extLst>
              <a:ext uri="{FF2B5EF4-FFF2-40B4-BE49-F238E27FC236}">
                <a16:creationId xmlns:a16="http://schemas.microsoft.com/office/drawing/2014/main" id="{0F24DA88-8252-457B-8135-87EE75160F77}"/>
              </a:ext>
            </a:extLst>
          </p:cNvPr>
          <p:cNvSpPr>
            <a:spLocks noGrp="1"/>
          </p:cNvSpPr>
          <p:nvPr>
            <p:ph type="ftr" sz="quarter" idx="11"/>
          </p:nvPr>
        </p:nvSpPr>
        <p:spPr/>
        <p:txBody>
          <a:bodyPr/>
          <a:lstStyle/>
          <a:p>
            <a:r>
              <a:rPr lang="en-US" dirty="0"/>
              <a:t>(c) Grey's Digital Online, LLC (usbiologyteaching.com)</a:t>
            </a:r>
          </a:p>
        </p:txBody>
      </p:sp>
      <p:sp>
        <p:nvSpPr>
          <p:cNvPr id="6" name="Slide Number Placeholder 5">
            <a:extLst>
              <a:ext uri="{FF2B5EF4-FFF2-40B4-BE49-F238E27FC236}">
                <a16:creationId xmlns:a16="http://schemas.microsoft.com/office/drawing/2014/main" id="{B6888DF7-AE18-41A1-9917-3B6AD19C78BC}"/>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317356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2540-83B7-4372-A14B-72F9E4F4C6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AF5D6-A9C5-48D8-BC24-CBDF06AC61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02EF4D-9D78-4466-8282-147166C278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7544BC-ACDE-4CE4-A997-625FC094C4F7}"/>
              </a:ext>
            </a:extLst>
          </p:cNvPr>
          <p:cNvSpPr>
            <a:spLocks noGrp="1"/>
          </p:cNvSpPr>
          <p:nvPr>
            <p:ph type="dt" sz="half" idx="10"/>
          </p:nvPr>
        </p:nvSpPr>
        <p:spPr/>
        <p:txBody>
          <a:bodyPr/>
          <a:lstStyle/>
          <a:p>
            <a:fld id="{DC9578BC-AE3F-4AB9-B8C3-C382C9012DDD}" type="datetime1">
              <a:rPr lang="en-US" smtClean="0"/>
              <a:t>6/6/2020</a:t>
            </a:fld>
            <a:endParaRPr lang="en-US" dirty="0"/>
          </a:p>
        </p:txBody>
      </p:sp>
      <p:sp>
        <p:nvSpPr>
          <p:cNvPr id="6" name="Footer Placeholder 5">
            <a:extLst>
              <a:ext uri="{FF2B5EF4-FFF2-40B4-BE49-F238E27FC236}">
                <a16:creationId xmlns:a16="http://schemas.microsoft.com/office/drawing/2014/main" id="{19363D1D-3597-4CD6-8EB6-FDC2F5FE258F}"/>
              </a:ext>
            </a:extLst>
          </p:cNvPr>
          <p:cNvSpPr>
            <a:spLocks noGrp="1"/>
          </p:cNvSpPr>
          <p:nvPr>
            <p:ph type="ftr" sz="quarter" idx="11"/>
          </p:nvPr>
        </p:nvSpPr>
        <p:spPr/>
        <p:txBody>
          <a:bodyPr/>
          <a:lstStyle/>
          <a:p>
            <a:r>
              <a:rPr lang="en-US" dirty="0"/>
              <a:t>(c) Grey's Digital Online, LLC (usbiologyteaching.com)</a:t>
            </a:r>
          </a:p>
        </p:txBody>
      </p:sp>
      <p:sp>
        <p:nvSpPr>
          <p:cNvPr id="7" name="Slide Number Placeholder 6">
            <a:extLst>
              <a:ext uri="{FF2B5EF4-FFF2-40B4-BE49-F238E27FC236}">
                <a16:creationId xmlns:a16="http://schemas.microsoft.com/office/drawing/2014/main" id="{F30F364D-726D-4058-B6D0-9D922008B986}"/>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329961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19D0A-4271-4713-84BE-7313EA7D6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25C0B-FB9E-4EB2-B265-79DFBB44FF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ABE0EB-C241-4344-A0FB-F4AAF68BBC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64C635-76D1-4205-A89B-820E12E99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777AAA-C303-4E8B-B6E4-C160B25F84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D7287B-2FA4-47E3-BAB5-4EFE53E9A263}"/>
              </a:ext>
            </a:extLst>
          </p:cNvPr>
          <p:cNvSpPr>
            <a:spLocks noGrp="1"/>
          </p:cNvSpPr>
          <p:nvPr>
            <p:ph type="dt" sz="half" idx="10"/>
          </p:nvPr>
        </p:nvSpPr>
        <p:spPr/>
        <p:txBody>
          <a:bodyPr/>
          <a:lstStyle/>
          <a:p>
            <a:fld id="{A8CAA8F8-518E-476B-8701-816005892523}" type="datetime1">
              <a:rPr lang="en-US" smtClean="0"/>
              <a:t>6/6/2020</a:t>
            </a:fld>
            <a:endParaRPr lang="en-US" dirty="0"/>
          </a:p>
        </p:txBody>
      </p:sp>
      <p:sp>
        <p:nvSpPr>
          <p:cNvPr id="8" name="Footer Placeholder 7">
            <a:extLst>
              <a:ext uri="{FF2B5EF4-FFF2-40B4-BE49-F238E27FC236}">
                <a16:creationId xmlns:a16="http://schemas.microsoft.com/office/drawing/2014/main" id="{E52E6F6C-321E-4E35-A482-153D389E5500}"/>
              </a:ext>
            </a:extLst>
          </p:cNvPr>
          <p:cNvSpPr>
            <a:spLocks noGrp="1"/>
          </p:cNvSpPr>
          <p:nvPr>
            <p:ph type="ftr" sz="quarter" idx="11"/>
          </p:nvPr>
        </p:nvSpPr>
        <p:spPr/>
        <p:txBody>
          <a:bodyPr/>
          <a:lstStyle/>
          <a:p>
            <a:r>
              <a:rPr lang="en-US" dirty="0"/>
              <a:t>(c) Grey's Digital Online, LLC (usbiologyteaching.com)</a:t>
            </a:r>
          </a:p>
        </p:txBody>
      </p:sp>
      <p:sp>
        <p:nvSpPr>
          <p:cNvPr id="9" name="Slide Number Placeholder 8">
            <a:extLst>
              <a:ext uri="{FF2B5EF4-FFF2-40B4-BE49-F238E27FC236}">
                <a16:creationId xmlns:a16="http://schemas.microsoft.com/office/drawing/2014/main" id="{D467D60D-748F-408E-9716-8EE38DEE2A25}"/>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106540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F1A6-B6BF-492A-B4D5-3838CEBEF8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CA4D13-7A0C-4B06-A48C-FB90233F093D}"/>
              </a:ext>
            </a:extLst>
          </p:cNvPr>
          <p:cNvSpPr>
            <a:spLocks noGrp="1"/>
          </p:cNvSpPr>
          <p:nvPr>
            <p:ph type="dt" sz="half" idx="10"/>
          </p:nvPr>
        </p:nvSpPr>
        <p:spPr/>
        <p:txBody>
          <a:bodyPr/>
          <a:lstStyle/>
          <a:p>
            <a:fld id="{8B45322E-0DA2-4168-874D-D69527ADF8F8}" type="datetime1">
              <a:rPr lang="en-US" smtClean="0"/>
              <a:t>6/6/2020</a:t>
            </a:fld>
            <a:endParaRPr lang="en-US" dirty="0"/>
          </a:p>
        </p:txBody>
      </p:sp>
      <p:sp>
        <p:nvSpPr>
          <p:cNvPr id="4" name="Footer Placeholder 3">
            <a:extLst>
              <a:ext uri="{FF2B5EF4-FFF2-40B4-BE49-F238E27FC236}">
                <a16:creationId xmlns:a16="http://schemas.microsoft.com/office/drawing/2014/main" id="{8DEEF954-EFCD-4487-8BE3-1CA2DBC8BB40}"/>
              </a:ext>
            </a:extLst>
          </p:cNvPr>
          <p:cNvSpPr>
            <a:spLocks noGrp="1"/>
          </p:cNvSpPr>
          <p:nvPr>
            <p:ph type="ftr" sz="quarter" idx="11"/>
          </p:nvPr>
        </p:nvSpPr>
        <p:spPr/>
        <p:txBody>
          <a:bodyPr/>
          <a:lstStyle/>
          <a:p>
            <a:r>
              <a:rPr lang="en-US" dirty="0"/>
              <a:t>(c) Grey's Digital Online, LLC (usbiologyteaching.com)</a:t>
            </a:r>
          </a:p>
        </p:txBody>
      </p:sp>
      <p:sp>
        <p:nvSpPr>
          <p:cNvPr id="5" name="Slide Number Placeholder 4">
            <a:extLst>
              <a:ext uri="{FF2B5EF4-FFF2-40B4-BE49-F238E27FC236}">
                <a16:creationId xmlns:a16="http://schemas.microsoft.com/office/drawing/2014/main" id="{2B646E0A-301E-4B39-B8A0-CE4757CEB743}"/>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372545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1FAFAD-562F-40CB-87C2-EC3628DF4206}"/>
              </a:ext>
            </a:extLst>
          </p:cNvPr>
          <p:cNvSpPr>
            <a:spLocks noGrp="1"/>
          </p:cNvSpPr>
          <p:nvPr>
            <p:ph type="dt" sz="half" idx="10"/>
          </p:nvPr>
        </p:nvSpPr>
        <p:spPr/>
        <p:txBody>
          <a:bodyPr/>
          <a:lstStyle/>
          <a:p>
            <a:fld id="{C21B5CA5-BCEA-431A-B482-1730DFC98ED2}" type="datetime1">
              <a:rPr lang="en-US" smtClean="0"/>
              <a:t>6/6/2020</a:t>
            </a:fld>
            <a:endParaRPr lang="en-US" dirty="0"/>
          </a:p>
        </p:txBody>
      </p:sp>
      <p:sp>
        <p:nvSpPr>
          <p:cNvPr id="3" name="Footer Placeholder 2">
            <a:extLst>
              <a:ext uri="{FF2B5EF4-FFF2-40B4-BE49-F238E27FC236}">
                <a16:creationId xmlns:a16="http://schemas.microsoft.com/office/drawing/2014/main" id="{09518B9A-70A4-461B-99DA-E8E6AF704994}"/>
              </a:ext>
            </a:extLst>
          </p:cNvPr>
          <p:cNvSpPr>
            <a:spLocks noGrp="1"/>
          </p:cNvSpPr>
          <p:nvPr>
            <p:ph type="ftr" sz="quarter" idx="11"/>
          </p:nvPr>
        </p:nvSpPr>
        <p:spPr/>
        <p:txBody>
          <a:bodyPr/>
          <a:lstStyle/>
          <a:p>
            <a:r>
              <a:rPr lang="en-US" dirty="0"/>
              <a:t>(c) Grey's Digital Online, LLC (usbiologyteaching.com)</a:t>
            </a:r>
          </a:p>
        </p:txBody>
      </p:sp>
      <p:sp>
        <p:nvSpPr>
          <p:cNvPr id="4" name="Slide Number Placeholder 3">
            <a:extLst>
              <a:ext uri="{FF2B5EF4-FFF2-40B4-BE49-F238E27FC236}">
                <a16:creationId xmlns:a16="http://schemas.microsoft.com/office/drawing/2014/main" id="{A4E1E1D4-A31A-4F3A-B1B3-8320FED3D229}"/>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428452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A4FD-962F-47AF-93E5-6A88483AE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36EEA1-7486-4F49-9890-661AC87DAA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A0CFFE-2951-4314-8628-0516C96B9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72BB5E-2BFF-42DF-89E5-97079796E616}"/>
              </a:ext>
            </a:extLst>
          </p:cNvPr>
          <p:cNvSpPr>
            <a:spLocks noGrp="1"/>
          </p:cNvSpPr>
          <p:nvPr>
            <p:ph type="dt" sz="half" idx="10"/>
          </p:nvPr>
        </p:nvSpPr>
        <p:spPr/>
        <p:txBody>
          <a:bodyPr/>
          <a:lstStyle/>
          <a:p>
            <a:fld id="{E398847D-F303-4CFB-9BEA-025193F82CDD}" type="datetime1">
              <a:rPr lang="en-US" smtClean="0"/>
              <a:t>6/6/2020</a:t>
            </a:fld>
            <a:endParaRPr lang="en-US" dirty="0"/>
          </a:p>
        </p:txBody>
      </p:sp>
      <p:sp>
        <p:nvSpPr>
          <p:cNvPr id="6" name="Footer Placeholder 5">
            <a:extLst>
              <a:ext uri="{FF2B5EF4-FFF2-40B4-BE49-F238E27FC236}">
                <a16:creationId xmlns:a16="http://schemas.microsoft.com/office/drawing/2014/main" id="{F6D888A0-A13E-4F65-85EC-24D41FB100B6}"/>
              </a:ext>
            </a:extLst>
          </p:cNvPr>
          <p:cNvSpPr>
            <a:spLocks noGrp="1"/>
          </p:cNvSpPr>
          <p:nvPr>
            <p:ph type="ftr" sz="quarter" idx="11"/>
          </p:nvPr>
        </p:nvSpPr>
        <p:spPr/>
        <p:txBody>
          <a:bodyPr/>
          <a:lstStyle/>
          <a:p>
            <a:r>
              <a:rPr lang="en-US" dirty="0"/>
              <a:t>(c) Grey's Digital Online, LLC (usbiologyteaching.com)</a:t>
            </a:r>
          </a:p>
        </p:txBody>
      </p:sp>
      <p:sp>
        <p:nvSpPr>
          <p:cNvPr id="7" name="Slide Number Placeholder 6">
            <a:extLst>
              <a:ext uri="{FF2B5EF4-FFF2-40B4-BE49-F238E27FC236}">
                <a16:creationId xmlns:a16="http://schemas.microsoft.com/office/drawing/2014/main" id="{A0C09207-7436-4686-99DD-CEEBD0C38B6E}"/>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119109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A935-64E0-4C33-B764-A5E85A12B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B0E309-C36B-4504-B6AD-708EB5037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EA50EEC-6750-457B-BD80-B6D9F6F83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C75830-B997-4679-9052-C47226DB1A51}"/>
              </a:ext>
            </a:extLst>
          </p:cNvPr>
          <p:cNvSpPr>
            <a:spLocks noGrp="1"/>
          </p:cNvSpPr>
          <p:nvPr>
            <p:ph type="dt" sz="half" idx="10"/>
          </p:nvPr>
        </p:nvSpPr>
        <p:spPr/>
        <p:txBody>
          <a:bodyPr/>
          <a:lstStyle/>
          <a:p>
            <a:fld id="{5721CC76-BB52-4BA1-9641-9105CB424A6C}" type="datetime1">
              <a:rPr lang="en-US" smtClean="0"/>
              <a:t>6/6/2020</a:t>
            </a:fld>
            <a:endParaRPr lang="en-US" dirty="0"/>
          </a:p>
        </p:txBody>
      </p:sp>
      <p:sp>
        <p:nvSpPr>
          <p:cNvPr id="6" name="Footer Placeholder 5">
            <a:extLst>
              <a:ext uri="{FF2B5EF4-FFF2-40B4-BE49-F238E27FC236}">
                <a16:creationId xmlns:a16="http://schemas.microsoft.com/office/drawing/2014/main" id="{11231F67-A663-40F0-8B7D-45BE7CC8482D}"/>
              </a:ext>
            </a:extLst>
          </p:cNvPr>
          <p:cNvSpPr>
            <a:spLocks noGrp="1"/>
          </p:cNvSpPr>
          <p:nvPr>
            <p:ph type="ftr" sz="quarter" idx="11"/>
          </p:nvPr>
        </p:nvSpPr>
        <p:spPr/>
        <p:txBody>
          <a:bodyPr/>
          <a:lstStyle/>
          <a:p>
            <a:r>
              <a:rPr lang="en-US" dirty="0"/>
              <a:t>(c) Grey's Digital Online, LLC (usbiologyteaching.com)</a:t>
            </a:r>
          </a:p>
        </p:txBody>
      </p:sp>
      <p:sp>
        <p:nvSpPr>
          <p:cNvPr id="7" name="Slide Number Placeholder 6">
            <a:extLst>
              <a:ext uri="{FF2B5EF4-FFF2-40B4-BE49-F238E27FC236}">
                <a16:creationId xmlns:a16="http://schemas.microsoft.com/office/drawing/2014/main" id="{DCD3183D-400C-4529-81E8-FC390DB409DA}"/>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232400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0E01B-1E29-43E2-B1ED-63B9BD53AB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1B9D38-BC32-41B1-95B5-66B56448DE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F9FFC-F5D5-4527-817B-5D83E118F7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C390A-AC4A-448F-A8B7-0C774D2A194D}" type="datetime1">
              <a:rPr lang="en-US" smtClean="0"/>
              <a:t>6/6/2020</a:t>
            </a:fld>
            <a:endParaRPr lang="en-US" dirty="0"/>
          </a:p>
        </p:txBody>
      </p:sp>
      <p:sp>
        <p:nvSpPr>
          <p:cNvPr id="5" name="Footer Placeholder 4">
            <a:extLst>
              <a:ext uri="{FF2B5EF4-FFF2-40B4-BE49-F238E27FC236}">
                <a16:creationId xmlns:a16="http://schemas.microsoft.com/office/drawing/2014/main" id="{4D205CEB-99E2-444B-9E41-FBD131F14F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 Grey's Digital Online, LLC (usbiologyteaching.com)</a:t>
            </a:r>
          </a:p>
        </p:txBody>
      </p:sp>
      <p:sp>
        <p:nvSpPr>
          <p:cNvPr id="6" name="Slide Number Placeholder 5">
            <a:extLst>
              <a:ext uri="{FF2B5EF4-FFF2-40B4-BE49-F238E27FC236}">
                <a16:creationId xmlns:a16="http://schemas.microsoft.com/office/drawing/2014/main" id="{CBE9C2AD-D035-4E98-9E1D-C08E3B7DCC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DBCB6-152C-48CE-B51F-3D6FE7600374}" type="slidenum">
              <a:rPr lang="en-US" smtClean="0"/>
              <a:t>‹#›</a:t>
            </a:fld>
            <a:endParaRPr lang="en-US" dirty="0"/>
          </a:p>
        </p:txBody>
      </p:sp>
    </p:spTree>
    <p:extLst>
      <p:ext uri="{BB962C8B-B14F-4D97-AF65-F5344CB8AC3E}">
        <p14:creationId xmlns:p14="http://schemas.microsoft.com/office/powerpoint/2010/main" val="270409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E1718290-6CCA-43DE-9CEA-C27681430261}"/>
              </a:ext>
            </a:extLst>
          </p:cNvPr>
          <p:cNvSpPr>
            <a:spLocks noGrp="1"/>
          </p:cNvSpPr>
          <p:nvPr>
            <p:ph type="subTitle" idx="1"/>
          </p:nvPr>
        </p:nvSpPr>
        <p:spPr>
          <a:xfrm>
            <a:off x="5445676" y="3753492"/>
            <a:ext cx="5946202" cy="838831"/>
          </a:xfrm>
        </p:spPr>
        <p:txBody>
          <a:bodyPr anchor="b">
            <a:normAutofit/>
          </a:bodyPr>
          <a:lstStyle/>
          <a:p>
            <a:pPr algn="r"/>
            <a:r>
              <a:rPr lang="en-US" sz="1800" dirty="0">
                <a:solidFill>
                  <a:srgbClr val="000000"/>
                </a:solidFill>
              </a:rPr>
              <a:t>Lesson 1: introduction to ES and Sustainability</a:t>
            </a:r>
          </a:p>
        </p:txBody>
      </p:sp>
      <p:sp>
        <p:nvSpPr>
          <p:cNvPr id="2" name="Title 1">
            <a:extLst>
              <a:ext uri="{FF2B5EF4-FFF2-40B4-BE49-F238E27FC236}">
                <a16:creationId xmlns:a16="http://schemas.microsoft.com/office/drawing/2014/main" id="{4F87491E-3019-429A-A796-41320230A1B5}"/>
              </a:ext>
            </a:extLst>
          </p:cNvPr>
          <p:cNvSpPr>
            <a:spLocks noGrp="1"/>
          </p:cNvSpPr>
          <p:nvPr>
            <p:ph type="ctrTitle"/>
          </p:nvPr>
        </p:nvSpPr>
        <p:spPr>
          <a:xfrm>
            <a:off x="5445299" y="4592325"/>
            <a:ext cx="5946579" cy="1514185"/>
          </a:xfrm>
        </p:spPr>
        <p:txBody>
          <a:bodyPr anchor="t">
            <a:normAutofit/>
          </a:bodyPr>
          <a:lstStyle/>
          <a:p>
            <a:pPr algn="r"/>
            <a:r>
              <a:rPr lang="en-US" sz="4000" dirty="0">
                <a:solidFill>
                  <a:srgbClr val="000000"/>
                </a:solidFill>
              </a:rPr>
              <a:t>Environmental Science</a:t>
            </a:r>
          </a:p>
        </p:txBody>
      </p:sp>
      <p:sp>
        <p:nvSpPr>
          <p:cNvPr id="23"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picture containing drawing&#10;&#10;Description automatically generated">
            <a:extLst>
              <a:ext uri="{FF2B5EF4-FFF2-40B4-BE49-F238E27FC236}">
                <a16:creationId xmlns:a16="http://schemas.microsoft.com/office/drawing/2014/main" id="{B2EF0862-043C-478B-AACE-27156C2A5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8595" y="749051"/>
            <a:ext cx="2754249" cy="1025956"/>
          </a:xfrm>
          <a:prstGeom prst="rect">
            <a:avLst/>
          </a:prstGeom>
        </p:spPr>
      </p:pic>
      <p:pic>
        <p:nvPicPr>
          <p:cNvPr id="7" name="Graphic 6" descr="Deciduous tree">
            <a:extLst>
              <a:ext uri="{FF2B5EF4-FFF2-40B4-BE49-F238E27FC236}">
                <a16:creationId xmlns:a16="http://schemas.microsoft.com/office/drawing/2014/main" id="{AD430574-6D70-4028-A496-538A08E4D3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181" y="2839031"/>
            <a:ext cx="3163437" cy="3163437"/>
          </a:xfrm>
          <a:prstGeom prst="rect">
            <a:avLst/>
          </a:prstGeom>
        </p:spPr>
      </p:pic>
      <p:sp>
        <p:nvSpPr>
          <p:cNvPr id="8" name="Slide Number Placeholder 7">
            <a:extLst>
              <a:ext uri="{FF2B5EF4-FFF2-40B4-BE49-F238E27FC236}">
                <a16:creationId xmlns:a16="http://schemas.microsoft.com/office/drawing/2014/main" id="{0A09FD9C-7A6A-425B-8F40-E4B0F20B23BE}"/>
              </a:ext>
            </a:extLst>
          </p:cNvPr>
          <p:cNvSpPr>
            <a:spLocks noGrp="1"/>
          </p:cNvSpPr>
          <p:nvPr>
            <p:ph type="sldNum" sz="quarter" idx="12"/>
          </p:nvPr>
        </p:nvSpPr>
        <p:spPr/>
        <p:txBody>
          <a:bodyPr/>
          <a:lstStyle/>
          <a:p>
            <a:fld id="{FFDDBCB6-152C-48CE-B51F-3D6FE7600374}" type="slidenum">
              <a:rPr lang="en-US" smtClean="0"/>
              <a:t>1</a:t>
            </a:fld>
            <a:endParaRPr lang="en-US" dirty="0"/>
          </a:p>
        </p:txBody>
      </p:sp>
      <p:sp>
        <p:nvSpPr>
          <p:cNvPr id="9" name="Footer Placeholder 8">
            <a:extLst>
              <a:ext uri="{FF2B5EF4-FFF2-40B4-BE49-F238E27FC236}">
                <a16:creationId xmlns:a16="http://schemas.microsoft.com/office/drawing/2014/main" id="{EB105C7D-6258-4BF2-AFE8-2BD96CF16AA9}"/>
              </a:ext>
            </a:extLst>
          </p:cNvPr>
          <p:cNvSpPr>
            <a:spLocks noGrp="1"/>
          </p:cNvSpPr>
          <p:nvPr>
            <p:ph type="ftr" sz="quarter" idx="11"/>
          </p:nvPr>
        </p:nvSpPr>
        <p:spPr/>
        <p:txBody>
          <a:bodyPr/>
          <a:lstStyle/>
          <a:p>
            <a:r>
              <a:rPr lang="en-US" dirty="0"/>
              <a:t>Copyright Grey's Digital Online, LLC 2020-present (usbiologyteaching.com)</a:t>
            </a:r>
          </a:p>
        </p:txBody>
      </p:sp>
    </p:spTree>
    <p:extLst>
      <p:ext uri="{BB962C8B-B14F-4D97-AF65-F5344CB8AC3E}">
        <p14:creationId xmlns:p14="http://schemas.microsoft.com/office/powerpoint/2010/main" val="3656785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ACBB-A8AC-4237-8C64-0184B9604785}"/>
              </a:ext>
            </a:extLst>
          </p:cNvPr>
          <p:cNvSpPr>
            <a:spLocks noGrp="1"/>
          </p:cNvSpPr>
          <p:nvPr>
            <p:ph type="title"/>
          </p:nvPr>
        </p:nvSpPr>
        <p:spPr>
          <a:xfrm>
            <a:off x="1136428" y="627564"/>
            <a:ext cx="7474172" cy="1325563"/>
          </a:xfrm>
        </p:spPr>
        <p:txBody>
          <a:bodyPr>
            <a:normAutofit/>
          </a:bodyPr>
          <a:lstStyle/>
          <a:p>
            <a:r>
              <a:rPr lang="en-US" dirty="0"/>
              <a:t>Political Science</a:t>
            </a:r>
          </a:p>
        </p:txBody>
      </p:sp>
      <p:sp>
        <p:nvSpPr>
          <p:cNvPr id="3" name="Content Placeholder 2">
            <a:extLst>
              <a:ext uri="{FF2B5EF4-FFF2-40B4-BE49-F238E27FC236}">
                <a16:creationId xmlns:a16="http://schemas.microsoft.com/office/drawing/2014/main" id="{F236DE19-AB7F-452D-8DA4-0B4B7B9F2D95}"/>
              </a:ext>
            </a:extLst>
          </p:cNvPr>
          <p:cNvSpPr>
            <a:spLocks noGrp="1"/>
          </p:cNvSpPr>
          <p:nvPr>
            <p:ph idx="1"/>
          </p:nvPr>
        </p:nvSpPr>
        <p:spPr>
          <a:xfrm>
            <a:off x="1136429" y="2278173"/>
            <a:ext cx="6467867" cy="3450613"/>
          </a:xfrm>
        </p:spPr>
        <p:txBody>
          <a:bodyPr anchor="ctr">
            <a:normAutofit/>
          </a:bodyPr>
          <a:lstStyle/>
          <a:p>
            <a:pPr marL="0" indent="0">
              <a:buNone/>
            </a:pPr>
            <a:r>
              <a:rPr lang="en-US" sz="2400" b="1" u="sng" dirty="0"/>
              <a:t>Political science </a:t>
            </a:r>
            <a:r>
              <a:rPr lang="en-US" sz="2400" dirty="0"/>
              <a:t>is the study of systems of government and analysis of political behaviors. </a:t>
            </a:r>
          </a:p>
          <a:p>
            <a:pPr marL="0" indent="0">
              <a:buNone/>
            </a:pPr>
            <a:endParaRPr lang="en-US" sz="2400" dirty="0"/>
          </a:p>
          <a:p>
            <a:pPr marL="0" indent="0">
              <a:buNone/>
            </a:pPr>
            <a:r>
              <a:rPr lang="en-US" sz="2400" dirty="0"/>
              <a:t>Why do we care about political science in environmental science?</a:t>
            </a:r>
          </a:p>
          <a:p>
            <a:pPr marL="0" indent="0">
              <a:buNone/>
            </a:pPr>
            <a:r>
              <a:rPr lang="en-US" sz="2400" dirty="0"/>
              <a:t>(discussion)</a:t>
            </a:r>
          </a:p>
          <a:p>
            <a:pPr marL="0" indent="0">
              <a:buNone/>
            </a:pPr>
            <a:endParaRPr lang="en-US" sz="2400" dirty="0"/>
          </a:p>
        </p:txBody>
      </p:sp>
      <p:sp>
        <p:nvSpPr>
          <p:cNvPr id="13"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Chat">
            <a:extLst>
              <a:ext uri="{FF2B5EF4-FFF2-40B4-BE49-F238E27FC236}">
                <a16:creationId xmlns:a16="http://schemas.microsoft.com/office/drawing/2014/main" id="{531119CF-A641-4026-B235-8C13AF0FFB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6E694F1F-98D2-40E2-941C-77B02869673E}"/>
              </a:ext>
            </a:extLst>
          </p:cNvPr>
          <p:cNvSpPr>
            <a:spLocks noGrp="1"/>
          </p:cNvSpPr>
          <p:nvPr>
            <p:ph type="sldNum" sz="quarter" idx="12"/>
          </p:nvPr>
        </p:nvSpPr>
        <p:spPr>
          <a:xfrm>
            <a:off x="10341428" y="6356350"/>
            <a:ext cx="1012371" cy="365125"/>
          </a:xfrm>
        </p:spPr>
        <p:txBody>
          <a:bodyPr>
            <a:normAutofit/>
          </a:bodyPr>
          <a:lstStyle/>
          <a:p>
            <a:pPr>
              <a:spcAft>
                <a:spcPts val="600"/>
              </a:spcAft>
            </a:pPr>
            <a:fld id="{FFDDBCB6-152C-48CE-B51F-3D6FE7600374}" type="slidenum">
              <a:rPr lang="en-US">
                <a:solidFill>
                  <a:srgbClr val="FFFFFF"/>
                </a:solidFill>
              </a:rPr>
              <a:pPr>
                <a:spcAft>
                  <a:spcPts val="600"/>
                </a:spcAft>
              </a:pPr>
              <a:t>10</a:t>
            </a:fld>
            <a:endParaRPr lang="en-US" dirty="0">
              <a:solidFill>
                <a:srgbClr val="FFFFFF"/>
              </a:solidFill>
            </a:endParaRPr>
          </a:p>
        </p:txBody>
      </p:sp>
    </p:spTree>
    <p:extLst>
      <p:ext uri="{BB962C8B-B14F-4D97-AF65-F5344CB8AC3E}">
        <p14:creationId xmlns:p14="http://schemas.microsoft.com/office/powerpoint/2010/main" val="261708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ACBB-A8AC-4237-8C64-0184B9604785}"/>
              </a:ext>
            </a:extLst>
          </p:cNvPr>
          <p:cNvSpPr>
            <a:spLocks noGrp="1"/>
          </p:cNvSpPr>
          <p:nvPr>
            <p:ph type="title"/>
          </p:nvPr>
        </p:nvSpPr>
        <p:spPr>
          <a:xfrm>
            <a:off x="391378" y="320675"/>
            <a:ext cx="11407487" cy="1325563"/>
          </a:xfrm>
        </p:spPr>
        <p:txBody>
          <a:bodyPr>
            <a:normAutofit/>
          </a:bodyPr>
          <a:lstStyle/>
          <a:p>
            <a:r>
              <a:rPr lang="en-US" sz="5400" dirty="0"/>
              <a:t>Political Science</a:t>
            </a:r>
          </a:p>
        </p:txBody>
      </p:sp>
      <p:sp>
        <p:nvSpPr>
          <p:cNvPr id="5" name="Slide Number Placeholder 4">
            <a:extLst>
              <a:ext uri="{FF2B5EF4-FFF2-40B4-BE49-F238E27FC236}">
                <a16:creationId xmlns:a16="http://schemas.microsoft.com/office/drawing/2014/main" id="{748373E7-6475-4886-AA14-C1F7D0B74893}"/>
              </a:ext>
            </a:extLst>
          </p:cNvPr>
          <p:cNvSpPr>
            <a:spLocks noGrp="1"/>
          </p:cNvSpPr>
          <p:nvPr>
            <p:ph type="sldNum" sz="quarter" idx="12"/>
          </p:nvPr>
        </p:nvSpPr>
        <p:spPr>
          <a:xfrm>
            <a:off x="8610600" y="6356350"/>
            <a:ext cx="2743200" cy="365125"/>
          </a:xfrm>
        </p:spPr>
        <p:txBody>
          <a:bodyPr>
            <a:normAutofit/>
          </a:bodyPr>
          <a:lstStyle/>
          <a:p>
            <a:pPr>
              <a:spcAft>
                <a:spcPts val="600"/>
              </a:spcAft>
            </a:pPr>
            <a:fld id="{FFDDBCB6-152C-48CE-B51F-3D6FE7600374}" type="slidenum">
              <a:rPr lang="en-US" smtClean="0"/>
              <a:pPr>
                <a:spcAft>
                  <a:spcPts val="600"/>
                </a:spcAft>
              </a:pPr>
              <a:t>11</a:t>
            </a:fld>
            <a:endParaRPr lang="en-US" dirty="0"/>
          </a:p>
        </p:txBody>
      </p:sp>
      <p:graphicFrame>
        <p:nvGraphicFramePr>
          <p:cNvPr id="7" name="Content Placeholder 2">
            <a:extLst>
              <a:ext uri="{FF2B5EF4-FFF2-40B4-BE49-F238E27FC236}">
                <a16:creationId xmlns:a16="http://schemas.microsoft.com/office/drawing/2014/main" id="{8F7D3E61-7986-4EB0-B3A0-328C884B4CC5}"/>
              </a:ext>
            </a:extLst>
          </p:cNvPr>
          <p:cNvGraphicFramePr>
            <a:graphicFrameLocks noGrp="1"/>
          </p:cNvGraphicFramePr>
          <p:nvPr>
            <p:ph idx="1"/>
            <p:extLst>
              <p:ext uri="{D42A27DB-BD31-4B8C-83A1-F6EECF244321}">
                <p14:modId xmlns:p14="http://schemas.microsoft.com/office/powerpoint/2010/main" val="4068619234"/>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51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2C782-66F1-4CF0-A2CF-EFE00962C237}"/>
              </a:ext>
            </a:extLst>
          </p:cNvPr>
          <p:cNvSpPr>
            <a:spLocks noGrp="1"/>
          </p:cNvSpPr>
          <p:nvPr>
            <p:ph type="title"/>
          </p:nvPr>
        </p:nvSpPr>
        <p:spPr>
          <a:xfrm>
            <a:off x="1136428" y="627564"/>
            <a:ext cx="7474172" cy="1325563"/>
          </a:xfrm>
        </p:spPr>
        <p:txBody>
          <a:bodyPr>
            <a:normAutofit/>
          </a:bodyPr>
          <a:lstStyle/>
          <a:p>
            <a:r>
              <a:rPr lang="en-US" dirty="0"/>
              <a:t>Ethics</a:t>
            </a:r>
          </a:p>
        </p:txBody>
      </p:sp>
      <p:sp>
        <p:nvSpPr>
          <p:cNvPr id="3" name="Content Placeholder 2">
            <a:extLst>
              <a:ext uri="{FF2B5EF4-FFF2-40B4-BE49-F238E27FC236}">
                <a16:creationId xmlns:a16="http://schemas.microsoft.com/office/drawing/2014/main" id="{56837906-307E-4F04-944C-209C204AD134}"/>
              </a:ext>
            </a:extLst>
          </p:cNvPr>
          <p:cNvSpPr>
            <a:spLocks noGrp="1"/>
          </p:cNvSpPr>
          <p:nvPr>
            <p:ph idx="1"/>
          </p:nvPr>
        </p:nvSpPr>
        <p:spPr>
          <a:xfrm>
            <a:off x="1136428" y="1953127"/>
            <a:ext cx="6467867" cy="3450613"/>
          </a:xfrm>
        </p:spPr>
        <p:txBody>
          <a:bodyPr anchor="ctr">
            <a:normAutofit/>
          </a:bodyPr>
          <a:lstStyle/>
          <a:p>
            <a:pPr marL="0" indent="0">
              <a:buNone/>
            </a:pPr>
            <a:r>
              <a:rPr lang="en-US" sz="3200" b="1" u="sng" dirty="0"/>
              <a:t>Ethics</a:t>
            </a:r>
            <a:r>
              <a:rPr lang="en-US" sz="3200" dirty="0"/>
              <a:t> is a branch of philosophy and the systematic study of right and wrong actions.</a:t>
            </a:r>
          </a:p>
          <a:p>
            <a:endParaRPr lang="en-US" sz="3200" dirty="0"/>
          </a:p>
          <a:p>
            <a:r>
              <a:rPr lang="en-US" sz="3200" dirty="0"/>
              <a:t>Why do we care about ethics in environmental science? </a:t>
            </a:r>
          </a:p>
          <a:p>
            <a:pPr marL="0" indent="0">
              <a:buNone/>
            </a:pPr>
            <a:endParaRPr lang="en-US" sz="24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Chat">
            <a:extLst>
              <a:ext uri="{FF2B5EF4-FFF2-40B4-BE49-F238E27FC236}">
                <a16:creationId xmlns:a16="http://schemas.microsoft.com/office/drawing/2014/main" id="{6BC9CCF5-9F0F-4448-BBA9-2410326B32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C64A9F43-AA29-4BEE-B2DC-5B39AD99BB17}"/>
              </a:ext>
            </a:extLst>
          </p:cNvPr>
          <p:cNvSpPr>
            <a:spLocks noGrp="1"/>
          </p:cNvSpPr>
          <p:nvPr>
            <p:ph type="sldNum" sz="quarter" idx="12"/>
          </p:nvPr>
        </p:nvSpPr>
        <p:spPr>
          <a:xfrm>
            <a:off x="10341428" y="6356350"/>
            <a:ext cx="1012371" cy="365125"/>
          </a:xfrm>
        </p:spPr>
        <p:txBody>
          <a:bodyPr>
            <a:normAutofit/>
          </a:bodyPr>
          <a:lstStyle/>
          <a:p>
            <a:pPr>
              <a:spcAft>
                <a:spcPts val="600"/>
              </a:spcAft>
            </a:pPr>
            <a:fld id="{FFDDBCB6-152C-48CE-B51F-3D6FE7600374}" type="slidenum">
              <a:rPr lang="en-US">
                <a:solidFill>
                  <a:srgbClr val="FFFFFF"/>
                </a:solidFill>
              </a:rPr>
              <a:pPr>
                <a:spcAft>
                  <a:spcPts val="600"/>
                </a:spcAft>
              </a:pPr>
              <a:t>12</a:t>
            </a:fld>
            <a:endParaRPr lang="en-US" dirty="0">
              <a:solidFill>
                <a:srgbClr val="FFFFFF"/>
              </a:solidFill>
            </a:endParaRPr>
          </a:p>
        </p:txBody>
      </p:sp>
    </p:spTree>
    <p:extLst>
      <p:ext uri="{BB962C8B-B14F-4D97-AF65-F5344CB8AC3E}">
        <p14:creationId xmlns:p14="http://schemas.microsoft.com/office/powerpoint/2010/main" val="3813071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9298BB9D-CB8F-4EA2-B408-AEAFBBEDA358}"/>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Ethics</a:t>
            </a:r>
          </a:p>
        </p:txBody>
      </p:sp>
      <p:sp>
        <p:nvSpPr>
          <p:cNvPr id="3" name="Content Placeholder 2">
            <a:extLst>
              <a:ext uri="{FF2B5EF4-FFF2-40B4-BE49-F238E27FC236}">
                <a16:creationId xmlns:a16="http://schemas.microsoft.com/office/drawing/2014/main" id="{39591BD0-8194-4C5D-BF00-0A287ACC16E2}"/>
              </a:ext>
            </a:extLst>
          </p:cNvPr>
          <p:cNvSpPr>
            <a:spLocks noGrp="1"/>
          </p:cNvSpPr>
          <p:nvPr>
            <p:ph idx="1"/>
          </p:nvPr>
        </p:nvSpPr>
        <p:spPr>
          <a:xfrm>
            <a:off x="1367624" y="2490436"/>
            <a:ext cx="9708995" cy="3567173"/>
          </a:xfrm>
        </p:spPr>
        <p:txBody>
          <a:bodyPr anchor="ctr">
            <a:normAutofit/>
          </a:bodyPr>
          <a:lstStyle/>
          <a:p>
            <a:r>
              <a:rPr lang="en-US" sz="2200" dirty="0"/>
              <a:t>Right and wrong can often be difficult to determine when many perspectives are considered. </a:t>
            </a:r>
          </a:p>
          <a:p>
            <a:r>
              <a:rPr lang="en-US" sz="2200" dirty="0"/>
              <a:t>Sometimes when making decisions about </a:t>
            </a:r>
            <a:r>
              <a:rPr lang="en-US" sz="2200" b="1" u="sng" dirty="0"/>
              <a:t>protecting species  </a:t>
            </a:r>
            <a:r>
              <a:rPr lang="en-US" sz="2200" dirty="0"/>
              <a:t>or the environment the livelihood of other individuals could be at stake.</a:t>
            </a:r>
          </a:p>
          <a:p>
            <a:pPr lvl="1"/>
            <a:r>
              <a:rPr lang="en-US" sz="2200" dirty="0"/>
              <a:t>Example: Your family owns a fishing company and you are suddenly told you cannot fish for the species that has supported your family for generations because it is now protected. How would you feel? </a:t>
            </a:r>
          </a:p>
          <a:p>
            <a:endParaRPr lang="en-US" sz="2200" dirty="0"/>
          </a:p>
          <a:p>
            <a:r>
              <a:rPr lang="en-US" sz="2200" b="1" u="sng" dirty="0"/>
              <a:t>Ethicists </a:t>
            </a:r>
            <a:r>
              <a:rPr lang="en-US" sz="2200" dirty="0"/>
              <a:t>argue that society should leave the planet good or better condition they found it. </a:t>
            </a:r>
          </a:p>
        </p:txBody>
      </p:sp>
      <p:sp>
        <p:nvSpPr>
          <p:cNvPr id="5" name="Slide Number Placeholder 4">
            <a:extLst>
              <a:ext uri="{FF2B5EF4-FFF2-40B4-BE49-F238E27FC236}">
                <a16:creationId xmlns:a16="http://schemas.microsoft.com/office/drawing/2014/main" id="{B50F5999-0E9B-4153-85D9-9140B64685A4}"/>
              </a:ext>
            </a:extLst>
          </p:cNvPr>
          <p:cNvSpPr>
            <a:spLocks noGrp="1"/>
          </p:cNvSpPr>
          <p:nvPr>
            <p:ph type="sldNum" sz="quarter" idx="12"/>
          </p:nvPr>
        </p:nvSpPr>
        <p:spPr>
          <a:xfrm>
            <a:off x="10707624" y="6382512"/>
            <a:ext cx="685800" cy="320040"/>
          </a:xfrm>
        </p:spPr>
        <p:txBody>
          <a:bodyPr>
            <a:normAutofit/>
          </a:bodyPr>
          <a:lstStyle/>
          <a:p>
            <a:pPr>
              <a:spcAft>
                <a:spcPts val="600"/>
              </a:spcAft>
            </a:pPr>
            <a:fld id="{FFDDBCB6-152C-48CE-B51F-3D6FE7600374}" type="slidenum">
              <a:rPr lang="en-US" sz="1000"/>
              <a:pPr>
                <a:spcAft>
                  <a:spcPts val="600"/>
                </a:spcAft>
              </a:pPr>
              <a:t>13</a:t>
            </a:fld>
            <a:endParaRPr lang="en-US" sz="1000" dirty="0"/>
          </a:p>
        </p:txBody>
      </p:sp>
    </p:spTree>
    <p:extLst>
      <p:ext uri="{BB962C8B-B14F-4D97-AF65-F5344CB8AC3E}">
        <p14:creationId xmlns:p14="http://schemas.microsoft.com/office/powerpoint/2010/main" val="3484239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78232A-997C-4150-BBD9-0E073D7E54D1}"/>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Sustainability and Natural Capital</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597B13-5115-47BC-9188-B9F8BA745279}"/>
              </a:ext>
            </a:extLst>
          </p:cNvPr>
          <p:cNvSpPr>
            <a:spLocks noGrp="1"/>
          </p:cNvSpPr>
          <p:nvPr>
            <p:ph idx="1"/>
          </p:nvPr>
        </p:nvSpPr>
        <p:spPr>
          <a:xfrm>
            <a:off x="4849199" y="459396"/>
            <a:ext cx="6504589" cy="5939208"/>
          </a:xfrm>
        </p:spPr>
        <p:txBody>
          <a:bodyPr anchor="ctr">
            <a:normAutofit/>
          </a:bodyPr>
          <a:lstStyle/>
          <a:p>
            <a:pPr marL="0" indent="0">
              <a:buNone/>
            </a:pPr>
            <a:r>
              <a:rPr lang="en-US" sz="2400" b="1" u="sng" dirty="0"/>
              <a:t>Natural capital </a:t>
            </a:r>
            <a:r>
              <a:rPr lang="en-US" sz="2400" u="sng" dirty="0"/>
              <a:t>-</a:t>
            </a:r>
            <a:r>
              <a:rPr lang="en-US" sz="2400" dirty="0"/>
              <a:t>consists of the </a:t>
            </a:r>
            <a:r>
              <a:rPr lang="en-US" sz="2400" b="1" dirty="0"/>
              <a:t>natural resources </a:t>
            </a:r>
            <a:r>
              <a:rPr lang="en-US" sz="2400" dirty="0"/>
              <a:t>and the </a:t>
            </a:r>
            <a:r>
              <a:rPr lang="en-US" sz="2400" b="1" dirty="0"/>
              <a:t>ecosystem services</a:t>
            </a:r>
            <a:r>
              <a:rPr lang="en-US" sz="2400" dirty="0"/>
              <a:t> that keep humans and other organisms alive and support human economies.</a:t>
            </a:r>
          </a:p>
          <a:p>
            <a:pPr marL="0" indent="0">
              <a:buNone/>
            </a:pPr>
            <a:endParaRPr lang="en-US" sz="2400" dirty="0"/>
          </a:p>
          <a:p>
            <a:pPr marL="0" indent="0">
              <a:buNone/>
            </a:pPr>
            <a:r>
              <a:rPr lang="en-US" sz="2400" b="1" u="sng" dirty="0"/>
              <a:t>Natural Resources- </a:t>
            </a:r>
            <a:r>
              <a:rPr lang="en-US" sz="2400" dirty="0"/>
              <a:t>are the materials and energy sources in nature that are essential or useful to humans.</a:t>
            </a:r>
          </a:p>
          <a:p>
            <a:r>
              <a:rPr lang="en-US" sz="2400" dirty="0"/>
              <a:t>Examples: water, trees, petroleum, minerals, plants</a:t>
            </a:r>
          </a:p>
          <a:p>
            <a:pPr marL="0" indent="0">
              <a:buNone/>
            </a:pPr>
            <a:endParaRPr lang="en-US" sz="2400" dirty="0"/>
          </a:p>
          <a:p>
            <a:pPr marL="0" indent="0">
              <a:buNone/>
            </a:pPr>
            <a:r>
              <a:rPr lang="en-US" sz="2400" dirty="0"/>
              <a:t>Natural resources fall into one of three categories: inexhaustible, renewable and non-renewable.</a:t>
            </a:r>
          </a:p>
          <a:p>
            <a:endParaRPr lang="en-US" sz="2200" dirty="0"/>
          </a:p>
          <a:p>
            <a:endParaRPr lang="en-US" sz="2200" dirty="0"/>
          </a:p>
        </p:txBody>
      </p:sp>
      <p:sp>
        <p:nvSpPr>
          <p:cNvPr id="5" name="Slide Number Placeholder 4">
            <a:extLst>
              <a:ext uri="{FF2B5EF4-FFF2-40B4-BE49-F238E27FC236}">
                <a16:creationId xmlns:a16="http://schemas.microsoft.com/office/drawing/2014/main" id="{8891B27E-B8C1-43F7-AD63-BF66472692FC}"/>
              </a:ext>
            </a:extLst>
          </p:cNvPr>
          <p:cNvSpPr>
            <a:spLocks noGrp="1"/>
          </p:cNvSpPr>
          <p:nvPr>
            <p:ph type="sldNum" sz="quarter" idx="12"/>
          </p:nvPr>
        </p:nvSpPr>
        <p:spPr>
          <a:xfrm>
            <a:off x="10571516" y="6033479"/>
            <a:ext cx="782283" cy="365125"/>
          </a:xfrm>
        </p:spPr>
        <p:txBody>
          <a:bodyPr>
            <a:normAutofit/>
          </a:bodyPr>
          <a:lstStyle/>
          <a:p>
            <a:pPr>
              <a:spcAft>
                <a:spcPts val="600"/>
              </a:spcAft>
            </a:pPr>
            <a:fld id="{FFDDBCB6-152C-48CE-B51F-3D6FE7600374}" type="slidenum">
              <a:rPr lang="en-US" sz="1050">
                <a:solidFill>
                  <a:schemeClr val="tx1">
                    <a:alpha val="80000"/>
                  </a:schemeClr>
                </a:solidFill>
              </a:rPr>
              <a:pPr>
                <a:spcAft>
                  <a:spcPts val="600"/>
                </a:spcAft>
              </a:pPr>
              <a:t>14</a:t>
            </a:fld>
            <a:endParaRPr lang="en-US" sz="1050" dirty="0">
              <a:solidFill>
                <a:schemeClr val="tx1">
                  <a:alpha val="80000"/>
                </a:schemeClr>
              </a:solidFill>
            </a:endParaRPr>
          </a:p>
        </p:txBody>
      </p:sp>
    </p:spTree>
    <p:extLst>
      <p:ext uri="{BB962C8B-B14F-4D97-AF65-F5344CB8AC3E}">
        <p14:creationId xmlns:p14="http://schemas.microsoft.com/office/powerpoint/2010/main" val="354529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7019C7-F63C-473F-9D02-2764CA955297}"/>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Natural Resources</a:t>
            </a:r>
          </a:p>
        </p:txBody>
      </p:sp>
      <p:sp>
        <p:nvSpPr>
          <p:cNvPr id="3" name="Content Placeholder 2">
            <a:extLst>
              <a:ext uri="{FF2B5EF4-FFF2-40B4-BE49-F238E27FC236}">
                <a16:creationId xmlns:a16="http://schemas.microsoft.com/office/drawing/2014/main" id="{B5301802-0209-4103-83A6-C108344EAF56}"/>
              </a:ext>
            </a:extLst>
          </p:cNvPr>
          <p:cNvSpPr>
            <a:spLocks noGrp="1"/>
          </p:cNvSpPr>
          <p:nvPr>
            <p:ph idx="1"/>
          </p:nvPr>
        </p:nvSpPr>
        <p:spPr>
          <a:xfrm>
            <a:off x="5641145" y="320231"/>
            <a:ext cx="6358597" cy="6319720"/>
          </a:xfrm>
        </p:spPr>
        <p:txBody>
          <a:bodyPr anchor="ctr">
            <a:normAutofit/>
          </a:bodyPr>
          <a:lstStyle/>
          <a:p>
            <a:r>
              <a:rPr lang="en-US" sz="2400" b="1" u="sng" dirty="0">
                <a:solidFill>
                  <a:srgbClr val="000000"/>
                </a:solidFill>
              </a:rPr>
              <a:t>Inexhaustible resources-</a:t>
            </a:r>
            <a:r>
              <a:rPr lang="en-US" sz="2400" dirty="0">
                <a:solidFill>
                  <a:srgbClr val="000000"/>
                </a:solidFill>
              </a:rPr>
              <a:t>a continuous resources that does not run out.</a:t>
            </a:r>
          </a:p>
          <a:p>
            <a:pPr lvl="1"/>
            <a:r>
              <a:rPr lang="en-US" dirty="0">
                <a:solidFill>
                  <a:srgbClr val="000000"/>
                </a:solidFill>
              </a:rPr>
              <a:t>Example: The Sun (for at around another 6 billion years)</a:t>
            </a:r>
            <a:r>
              <a:rPr lang="en-US" dirty="0">
                <a:solidFill>
                  <a:srgbClr val="000000"/>
                </a:solidFill>
                <a:sym typeface="Wingdings" panose="05000000000000000000" pitchFamily="2" charset="2"/>
              </a:rPr>
              <a:t> results in wind and flowing water that can produce electricity.</a:t>
            </a:r>
          </a:p>
          <a:p>
            <a:r>
              <a:rPr lang="en-US" sz="2400" b="1" u="sng" dirty="0">
                <a:solidFill>
                  <a:srgbClr val="000000"/>
                </a:solidFill>
                <a:sym typeface="Wingdings" panose="05000000000000000000" pitchFamily="2" charset="2"/>
              </a:rPr>
              <a:t>Renewable Resource- </a:t>
            </a:r>
            <a:r>
              <a:rPr lang="en-US" sz="2400" dirty="0">
                <a:solidFill>
                  <a:srgbClr val="000000"/>
                </a:solidFill>
                <a:sym typeface="Wingdings" panose="05000000000000000000" pitchFamily="2" charset="2"/>
              </a:rPr>
              <a:t>A resource that can be replenished by natural processes faster than it is used. </a:t>
            </a:r>
          </a:p>
          <a:p>
            <a:pPr lvl="1"/>
            <a:r>
              <a:rPr lang="en-US" dirty="0">
                <a:solidFill>
                  <a:srgbClr val="000000"/>
                </a:solidFill>
                <a:sym typeface="Wingdings" panose="05000000000000000000" pitchFamily="2" charset="2"/>
              </a:rPr>
              <a:t>Can be forests, wildlife, grasslands, fertile topsoil, clean air</a:t>
            </a:r>
          </a:p>
          <a:p>
            <a:pPr lvl="1"/>
            <a:endParaRPr lang="en-US" dirty="0">
              <a:solidFill>
                <a:srgbClr val="000000"/>
              </a:solidFill>
              <a:sym typeface="Wingdings" panose="05000000000000000000" pitchFamily="2" charset="2"/>
            </a:endParaRPr>
          </a:p>
          <a:p>
            <a:r>
              <a:rPr lang="en-US" sz="2400" b="1" u="sng" dirty="0">
                <a:solidFill>
                  <a:srgbClr val="000000"/>
                </a:solidFill>
                <a:sym typeface="Wingdings" panose="05000000000000000000" pitchFamily="2" charset="2"/>
              </a:rPr>
              <a:t>Nonrenewable Resources- </a:t>
            </a:r>
            <a:r>
              <a:rPr lang="en-US" sz="2400" dirty="0">
                <a:solidFill>
                  <a:srgbClr val="000000"/>
                </a:solidFill>
                <a:sym typeface="Wingdings" panose="05000000000000000000" pitchFamily="2" charset="2"/>
              </a:rPr>
              <a:t>Exist in a fixed amount or it takes million or billions of years to make.</a:t>
            </a:r>
          </a:p>
          <a:p>
            <a:pPr lvl="1"/>
            <a:r>
              <a:rPr lang="en-US" dirty="0">
                <a:solidFill>
                  <a:srgbClr val="000000"/>
                </a:solidFill>
                <a:sym typeface="Wingdings" panose="05000000000000000000" pitchFamily="2" charset="2"/>
              </a:rPr>
              <a:t>Example: Fossil fuels (coal, oil, natural gas), mineral resources (copper, salt)</a:t>
            </a:r>
          </a:p>
        </p:txBody>
      </p:sp>
      <p:sp>
        <p:nvSpPr>
          <p:cNvPr id="5" name="Slide Number Placeholder 4">
            <a:extLst>
              <a:ext uri="{FF2B5EF4-FFF2-40B4-BE49-F238E27FC236}">
                <a16:creationId xmlns:a16="http://schemas.microsoft.com/office/drawing/2014/main" id="{10790373-B478-47BA-84B7-3C311A9FF7B8}"/>
              </a:ext>
            </a:extLst>
          </p:cNvPr>
          <p:cNvSpPr>
            <a:spLocks noGrp="1"/>
          </p:cNvSpPr>
          <p:nvPr>
            <p:ph type="sldNum" sz="quarter" idx="12"/>
          </p:nvPr>
        </p:nvSpPr>
        <p:spPr>
          <a:xfrm>
            <a:off x="10825930" y="6223702"/>
            <a:ext cx="570728" cy="314067"/>
          </a:xfrm>
        </p:spPr>
        <p:txBody>
          <a:bodyPr>
            <a:normAutofit/>
          </a:bodyPr>
          <a:lstStyle/>
          <a:p>
            <a:pPr>
              <a:spcAft>
                <a:spcPts val="600"/>
              </a:spcAft>
            </a:pPr>
            <a:fld id="{FFDDBCB6-152C-48CE-B51F-3D6FE7600374}" type="slidenum">
              <a:rPr lang="en-US" sz="1000">
                <a:solidFill>
                  <a:srgbClr val="898989"/>
                </a:solidFill>
              </a:rPr>
              <a:pPr>
                <a:spcAft>
                  <a:spcPts val="600"/>
                </a:spcAft>
              </a:pPr>
              <a:t>15</a:t>
            </a:fld>
            <a:endParaRPr lang="en-US" sz="1000" dirty="0">
              <a:solidFill>
                <a:srgbClr val="898989"/>
              </a:solidFill>
            </a:endParaRPr>
          </a:p>
        </p:txBody>
      </p:sp>
    </p:spTree>
    <p:extLst>
      <p:ext uri="{BB962C8B-B14F-4D97-AF65-F5344CB8AC3E}">
        <p14:creationId xmlns:p14="http://schemas.microsoft.com/office/powerpoint/2010/main" val="3079072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E70C44-4308-4938-AD89-14E5B591F83B}"/>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Economic Services</a:t>
            </a:r>
          </a:p>
        </p:txBody>
      </p:sp>
      <p:sp>
        <p:nvSpPr>
          <p:cNvPr id="3" name="Content Placeholder 2">
            <a:extLst>
              <a:ext uri="{FF2B5EF4-FFF2-40B4-BE49-F238E27FC236}">
                <a16:creationId xmlns:a16="http://schemas.microsoft.com/office/drawing/2014/main" id="{5F9447D4-491C-4F3E-A57F-07A1FBE30210}"/>
              </a:ext>
            </a:extLst>
          </p:cNvPr>
          <p:cNvSpPr>
            <a:spLocks noGrp="1"/>
          </p:cNvSpPr>
          <p:nvPr>
            <p:ph idx="1"/>
          </p:nvPr>
        </p:nvSpPr>
        <p:spPr>
          <a:xfrm>
            <a:off x="6090574" y="801866"/>
            <a:ext cx="5306084" cy="5230634"/>
          </a:xfrm>
        </p:spPr>
        <p:txBody>
          <a:bodyPr anchor="ctr">
            <a:normAutofit/>
          </a:bodyPr>
          <a:lstStyle/>
          <a:p>
            <a:pPr marL="0" indent="0">
              <a:buNone/>
            </a:pPr>
            <a:r>
              <a:rPr lang="en-US" sz="2400" b="1" u="sng" dirty="0">
                <a:solidFill>
                  <a:srgbClr val="000000"/>
                </a:solidFill>
              </a:rPr>
              <a:t>Economic Services </a:t>
            </a:r>
            <a:r>
              <a:rPr lang="en-US" sz="2400" dirty="0">
                <a:solidFill>
                  <a:srgbClr val="000000"/>
                </a:solidFill>
              </a:rPr>
              <a:t>are natural services provided by the </a:t>
            </a:r>
            <a:r>
              <a:rPr lang="en-US" sz="2400" b="1" u="sng" dirty="0">
                <a:solidFill>
                  <a:srgbClr val="000000"/>
                </a:solidFill>
              </a:rPr>
              <a:t>ecosystem</a:t>
            </a:r>
            <a:r>
              <a:rPr lang="en-US" sz="2400" dirty="0">
                <a:solidFill>
                  <a:srgbClr val="000000"/>
                </a:solidFill>
              </a:rPr>
              <a:t> that support life and human economies at no monetary cost.</a:t>
            </a:r>
          </a:p>
          <a:p>
            <a:pPr marL="0" indent="0">
              <a:buNone/>
            </a:pPr>
            <a:r>
              <a:rPr lang="en-US" sz="2400" dirty="0">
                <a:solidFill>
                  <a:srgbClr val="000000"/>
                </a:solidFill>
              </a:rPr>
              <a:t>Examples:</a:t>
            </a:r>
          </a:p>
          <a:p>
            <a:r>
              <a:rPr lang="en-US" sz="2400" dirty="0">
                <a:solidFill>
                  <a:srgbClr val="000000"/>
                </a:solidFill>
              </a:rPr>
              <a:t>Nutrient cycling</a:t>
            </a:r>
          </a:p>
          <a:p>
            <a:r>
              <a:rPr lang="en-US" sz="2400" dirty="0">
                <a:solidFill>
                  <a:srgbClr val="000000"/>
                </a:solidFill>
              </a:rPr>
              <a:t>Air/water purification</a:t>
            </a:r>
          </a:p>
          <a:p>
            <a:r>
              <a:rPr lang="en-US" sz="2400" dirty="0">
                <a:solidFill>
                  <a:srgbClr val="000000"/>
                </a:solidFill>
              </a:rPr>
              <a:t>Pest control</a:t>
            </a:r>
          </a:p>
          <a:p>
            <a:r>
              <a:rPr lang="en-US" sz="2400" dirty="0">
                <a:solidFill>
                  <a:srgbClr val="000000"/>
                </a:solidFill>
              </a:rPr>
              <a:t>Topsoil renewal</a:t>
            </a:r>
          </a:p>
          <a:p>
            <a:r>
              <a:rPr lang="en-US" sz="2400" dirty="0">
                <a:solidFill>
                  <a:srgbClr val="000000"/>
                </a:solidFill>
              </a:rPr>
              <a:t>Pollination</a:t>
            </a:r>
          </a:p>
          <a:p>
            <a:endParaRPr lang="en-US" sz="2400" dirty="0">
              <a:solidFill>
                <a:srgbClr val="000000"/>
              </a:solidFill>
            </a:endParaRPr>
          </a:p>
          <a:p>
            <a:pPr marL="0" indent="0">
              <a:buNone/>
            </a:pPr>
            <a:endParaRPr lang="en-US" sz="2400" dirty="0">
              <a:solidFill>
                <a:srgbClr val="000000"/>
              </a:solidFill>
            </a:endParaRPr>
          </a:p>
        </p:txBody>
      </p:sp>
      <p:sp>
        <p:nvSpPr>
          <p:cNvPr id="5" name="Slide Number Placeholder 4">
            <a:extLst>
              <a:ext uri="{FF2B5EF4-FFF2-40B4-BE49-F238E27FC236}">
                <a16:creationId xmlns:a16="http://schemas.microsoft.com/office/drawing/2014/main" id="{89D8BA83-900D-4062-B305-D87A6594B900}"/>
              </a:ext>
            </a:extLst>
          </p:cNvPr>
          <p:cNvSpPr>
            <a:spLocks noGrp="1"/>
          </p:cNvSpPr>
          <p:nvPr>
            <p:ph type="sldNum" sz="quarter" idx="12"/>
          </p:nvPr>
        </p:nvSpPr>
        <p:spPr>
          <a:xfrm>
            <a:off x="10825930" y="6223702"/>
            <a:ext cx="570728" cy="314067"/>
          </a:xfrm>
        </p:spPr>
        <p:txBody>
          <a:bodyPr>
            <a:normAutofit/>
          </a:bodyPr>
          <a:lstStyle/>
          <a:p>
            <a:pPr>
              <a:spcAft>
                <a:spcPts val="600"/>
              </a:spcAft>
            </a:pPr>
            <a:fld id="{FFDDBCB6-152C-48CE-B51F-3D6FE7600374}" type="slidenum">
              <a:rPr lang="en-US" sz="1000">
                <a:solidFill>
                  <a:srgbClr val="898989"/>
                </a:solidFill>
              </a:rPr>
              <a:pPr>
                <a:spcAft>
                  <a:spcPts val="600"/>
                </a:spcAft>
              </a:pPr>
              <a:t>16</a:t>
            </a:fld>
            <a:endParaRPr lang="en-US" sz="1000" dirty="0">
              <a:solidFill>
                <a:srgbClr val="898989"/>
              </a:solidFill>
            </a:endParaRPr>
          </a:p>
        </p:txBody>
      </p:sp>
    </p:spTree>
    <p:extLst>
      <p:ext uri="{BB962C8B-B14F-4D97-AF65-F5344CB8AC3E}">
        <p14:creationId xmlns:p14="http://schemas.microsoft.com/office/powerpoint/2010/main" val="1395079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095B0F-5647-4D80-B9FD-10EAA11C7ED9}"/>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Review Questions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A2A699-929C-40A1-B79D-79626D3AF184}"/>
              </a:ext>
            </a:extLst>
          </p:cNvPr>
          <p:cNvSpPr>
            <a:spLocks noGrp="1"/>
          </p:cNvSpPr>
          <p:nvPr>
            <p:ph idx="1"/>
          </p:nvPr>
        </p:nvSpPr>
        <p:spPr>
          <a:xfrm>
            <a:off x="4976031" y="963877"/>
            <a:ext cx="6377769" cy="4930246"/>
          </a:xfrm>
        </p:spPr>
        <p:txBody>
          <a:bodyPr anchor="ctr">
            <a:normAutofit/>
          </a:bodyPr>
          <a:lstStyle/>
          <a:p>
            <a:pPr marL="514350" indent="-514350">
              <a:buFont typeface="+mj-lt"/>
              <a:buAutoNum type="arabicPeriod"/>
            </a:pPr>
            <a:r>
              <a:rPr lang="en-US" sz="2400" dirty="0"/>
              <a:t>What are three scientific factors of sustainability?</a:t>
            </a:r>
          </a:p>
          <a:p>
            <a:pPr marL="514350" indent="-514350">
              <a:buFont typeface="+mj-lt"/>
              <a:buAutoNum type="arabicPeriod"/>
            </a:pPr>
            <a:r>
              <a:rPr lang="en-US" sz="2400" dirty="0"/>
              <a:t>What are three social factors of sustainability?</a:t>
            </a:r>
          </a:p>
          <a:p>
            <a:pPr marL="514350" indent="-514350">
              <a:buFont typeface="+mj-lt"/>
              <a:buAutoNum type="arabicPeriod"/>
            </a:pPr>
            <a:r>
              <a:rPr lang="en-US" sz="2400" dirty="0"/>
              <a:t>What factor(s) do you think will be most critical as we strive for a sustainable planet? Be prepared to defend your perspective.</a:t>
            </a:r>
          </a:p>
        </p:txBody>
      </p:sp>
      <p:sp>
        <p:nvSpPr>
          <p:cNvPr id="5" name="Slide Number Placeholder 4">
            <a:extLst>
              <a:ext uri="{FF2B5EF4-FFF2-40B4-BE49-F238E27FC236}">
                <a16:creationId xmlns:a16="http://schemas.microsoft.com/office/drawing/2014/main" id="{4000D40B-1CC9-489D-81F5-D5DF26F1F20D}"/>
              </a:ext>
            </a:extLst>
          </p:cNvPr>
          <p:cNvSpPr>
            <a:spLocks noGrp="1"/>
          </p:cNvSpPr>
          <p:nvPr>
            <p:ph type="sldNum" sz="quarter" idx="12"/>
          </p:nvPr>
        </p:nvSpPr>
        <p:spPr>
          <a:xfrm>
            <a:off x="10571516" y="6033479"/>
            <a:ext cx="782283" cy="365125"/>
          </a:xfrm>
        </p:spPr>
        <p:txBody>
          <a:bodyPr>
            <a:normAutofit/>
          </a:bodyPr>
          <a:lstStyle/>
          <a:p>
            <a:pPr>
              <a:spcAft>
                <a:spcPts val="600"/>
              </a:spcAft>
            </a:pPr>
            <a:fld id="{FFDDBCB6-152C-48CE-B51F-3D6FE7600374}" type="slidenum">
              <a:rPr lang="en-US" sz="1050">
                <a:solidFill>
                  <a:schemeClr val="tx1">
                    <a:alpha val="80000"/>
                  </a:schemeClr>
                </a:solidFill>
              </a:rPr>
              <a:pPr>
                <a:spcAft>
                  <a:spcPts val="600"/>
                </a:spcAft>
              </a:pPr>
              <a:t>17</a:t>
            </a:fld>
            <a:endParaRPr lang="en-US" sz="1050" dirty="0">
              <a:solidFill>
                <a:schemeClr val="tx1">
                  <a:alpha val="80000"/>
                </a:schemeClr>
              </a:solidFill>
            </a:endParaRPr>
          </a:p>
        </p:txBody>
      </p:sp>
    </p:spTree>
    <p:extLst>
      <p:ext uri="{BB962C8B-B14F-4D97-AF65-F5344CB8AC3E}">
        <p14:creationId xmlns:p14="http://schemas.microsoft.com/office/powerpoint/2010/main" val="249635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F1FD26-91E0-4AE8-B7BD-87A5D35499D8}"/>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The Good News</a:t>
            </a:r>
          </a:p>
        </p:txBody>
      </p:sp>
      <p:cxnSp>
        <p:nvCxnSpPr>
          <p:cNvPr id="17"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351772-9838-405F-B5C1-C2D477E40998}"/>
              </a:ext>
            </a:extLst>
          </p:cNvPr>
          <p:cNvSpPr>
            <a:spLocks noGrp="1"/>
          </p:cNvSpPr>
          <p:nvPr>
            <p:ph idx="1"/>
          </p:nvPr>
        </p:nvSpPr>
        <p:spPr>
          <a:xfrm>
            <a:off x="4976031" y="963877"/>
            <a:ext cx="6377769" cy="4930246"/>
          </a:xfrm>
        </p:spPr>
        <p:txBody>
          <a:bodyPr anchor="ctr">
            <a:normAutofit/>
          </a:bodyPr>
          <a:lstStyle/>
          <a:p>
            <a:r>
              <a:rPr lang="en-US" sz="2400" dirty="0"/>
              <a:t>People can work together to make a difference</a:t>
            </a:r>
          </a:p>
          <a:p>
            <a:pPr marL="0" indent="0">
              <a:buNone/>
            </a:pPr>
            <a:endParaRPr lang="en-US" sz="2400" dirty="0"/>
          </a:p>
          <a:p>
            <a:r>
              <a:rPr lang="en-US" sz="2400" dirty="0"/>
              <a:t>Creative thinking, </a:t>
            </a:r>
            <a:r>
              <a:rPr lang="en-US" sz="2400" b="1" u="sng" dirty="0"/>
              <a:t>scientific research</a:t>
            </a:r>
            <a:r>
              <a:rPr lang="en-US" sz="2400" dirty="0"/>
              <a:t>, political pressure by citizens and regulatory laws have improved the quality of life for many people on Earth….especially in developed countries.</a:t>
            </a:r>
          </a:p>
        </p:txBody>
      </p:sp>
      <p:sp>
        <p:nvSpPr>
          <p:cNvPr id="5" name="Slide Number Placeholder 4">
            <a:extLst>
              <a:ext uri="{FF2B5EF4-FFF2-40B4-BE49-F238E27FC236}">
                <a16:creationId xmlns:a16="http://schemas.microsoft.com/office/drawing/2014/main" id="{50C1A30E-D0C5-415B-83F8-3F6B5DFD02A2}"/>
              </a:ext>
            </a:extLst>
          </p:cNvPr>
          <p:cNvSpPr>
            <a:spLocks noGrp="1"/>
          </p:cNvSpPr>
          <p:nvPr>
            <p:ph type="sldNum" sz="quarter" idx="12"/>
          </p:nvPr>
        </p:nvSpPr>
        <p:spPr>
          <a:xfrm>
            <a:off x="10571516" y="6033479"/>
            <a:ext cx="782283" cy="365125"/>
          </a:xfrm>
        </p:spPr>
        <p:txBody>
          <a:bodyPr>
            <a:normAutofit/>
          </a:bodyPr>
          <a:lstStyle/>
          <a:p>
            <a:pPr>
              <a:spcAft>
                <a:spcPts val="600"/>
              </a:spcAft>
            </a:pPr>
            <a:fld id="{FFDDBCB6-152C-48CE-B51F-3D6FE7600374}" type="slidenum">
              <a:rPr lang="en-US" sz="1050">
                <a:solidFill>
                  <a:schemeClr val="tx1">
                    <a:alpha val="80000"/>
                  </a:schemeClr>
                </a:solidFill>
              </a:rPr>
              <a:pPr>
                <a:spcAft>
                  <a:spcPts val="600"/>
                </a:spcAft>
              </a:pPr>
              <a:t>18</a:t>
            </a:fld>
            <a:endParaRPr lang="en-US" sz="1050" dirty="0">
              <a:solidFill>
                <a:schemeClr val="tx1">
                  <a:alpha val="80000"/>
                </a:schemeClr>
              </a:solidFill>
            </a:endParaRPr>
          </a:p>
        </p:txBody>
      </p:sp>
    </p:spTree>
    <p:extLst>
      <p:ext uri="{BB962C8B-B14F-4D97-AF65-F5344CB8AC3E}">
        <p14:creationId xmlns:p14="http://schemas.microsoft.com/office/powerpoint/2010/main" val="670320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Rectangle 2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770390BB-F000-4057-9E3C-DE544DFAEE4C}"/>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More Good News</a:t>
            </a:r>
          </a:p>
        </p:txBody>
      </p:sp>
      <p:sp>
        <p:nvSpPr>
          <p:cNvPr id="3" name="Content Placeholder 2">
            <a:extLst>
              <a:ext uri="{FF2B5EF4-FFF2-40B4-BE49-F238E27FC236}">
                <a16:creationId xmlns:a16="http://schemas.microsoft.com/office/drawing/2014/main" id="{696AAD70-8EED-4AF8-8F53-708594B2D750}"/>
              </a:ext>
            </a:extLst>
          </p:cNvPr>
          <p:cNvSpPr>
            <a:spLocks noGrp="1"/>
          </p:cNvSpPr>
          <p:nvPr>
            <p:ph idx="1"/>
          </p:nvPr>
        </p:nvSpPr>
        <p:spPr>
          <a:xfrm>
            <a:off x="1408210" y="2289588"/>
            <a:ext cx="4053545" cy="4412964"/>
          </a:xfrm>
        </p:spPr>
        <p:txBody>
          <a:bodyPr>
            <a:normAutofit lnSpcReduction="10000"/>
          </a:bodyPr>
          <a:lstStyle/>
          <a:p>
            <a:r>
              <a:rPr lang="en-US" sz="2400" dirty="0"/>
              <a:t>We have learned how to harness amazing amounts of sustainable energy from the </a:t>
            </a:r>
            <a:r>
              <a:rPr lang="en-US" sz="2400" b="1" u="sng" dirty="0"/>
              <a:t>sun</a:t>
            </a:r>
            <a:r>
              <a:rPr lang="en-US" sz="2400" dirty="0"/>
              <a:t>, </a:t>
            </a:r>
            <a:r>
              <a:rPr lang="en-US" sz="2400" b="1" dirty="0"/>
              <a:t>wind</a:t>
            </a:r>
            <a:r>
              <a:rPr lang="en-US" sz="2400" dirty="0"/>
              <a:t>, </a:t>
            </a:r>
            <a:r>
              <a:rPr lang="en-US" sz="2400" b="1" u="sng" dirty="0"/>
              <a:t>geothermal energy </a:t>
            </a:r>
            <a:r>
              <a:rPr lang="en-US" sz="2400" b="1" dirty="0"/>
              <a:t>and</a:t>
            </a:r>
            <a:r>
              <a:rPr lang="en-US" sz="2400" dirty="0"/>
              <a:t> </a:t>
            </a:r>
            <a:r>
              <a:rPr lang="en-US" sz="2400" b="1" dirty="0"/>
              <a:t>nuclear energy</a:t>
            </a:r>
            <a:r>
              <a:rPr lang="en-US" sz="2400" dirty="0"/>
              <a:t>.</a:t>
            </a:r>
          </a:p>
          <a:p>
            <a:r>
              <a:rPr lang="en-US" sz="2400" dirty="0"/>
              <a:t>We can manipulate our environment and live in comfortable buildings.</a:t>
            </a:r>
          </a:p>
          <a:p>
            <a:endParaRPr lang="en-US" sz="2400" dirty="0"/>
          </a:p>
          <a:p>
            <a:pPr marL="0" indent="0">
              <a:buNone/>
            </a:pPr>
            <a:r>
              <a:rPr lang="en-US" sz="2400" dirty="0"/>
              <a:t>What are some ways humans have improved their quality of life over time? </a:t>
            </a:r>
          </a:p>
          <a:p>
            <a:pPr marL="0" indent="0">
              <a:buNone/>
            </a:pPr>
            <a:endParaRPr lang="en-US" sz="1900" dirty="0"/>
          </a:p>
        </p:txBody>
      </p:sp>
      <p:sp>
        <p:nvSpPr>
          <p:cNvPr id="5" name="Slide Number Placeholder 4">
            <a:extLst>
              <a:ext uri="{FF2B5EF4-FFF2-40B4-BE49-F238E27FC236}">
                <a16:creationId xmlns:a16="http://schemas.microsoft.com/office/drawing/2014/main" id="{5094EBA1-DBB7-4BC0-A2B7-945175D026DD}"/>
              </a:ext>
            </a:extLst>
          </p:cNvPr>
          <p:cNvSpPr>
            <a:spLocks noGrp="1"/>
          </p:cNvSpPr>
          <p:nvPr>
            <p:ph type="sldNum" sz="quarter" idx="12"/>
          </p:nvPr>
        </p:nvSpPr>
        <p:spPr>
          <a:xfrm>
            <a:off x="10707624" y="6382512"/>
            <a:ext cx="685800" cy="320040"/>
          </a:xfrm>
        </p:spPr>
        <p:txBody>
          <a:bodyPr>
            <a:normAutofit/>
          </a:bodyPr>
          <a:lstStyle/>
          <a:p>
            <a:pPr>
              <a:spcAft>
                <a:spcPts val="600"/>
              </a:spcAft>
            </a:pPr>
            <a:fld id="{FFDDBCB6-152C-48CE-B51F-3D6FE7600374}" type="slidenum">
              <a:rPr lang="en-US" sz="1000"/>
              <a:pPr>
                <a:spcAft>
                  <a:spcPts val="600"/>
                </a:spcAft>
              </a:pPr>
              <a:t>19</a:t>
            </a:fld>
            <a:endParaRPr lang="en-US" sz="1000" dirty="0"/>
          </a:p>
        </p:txBody>
      </p:sp>
      <p:pic>
        <p:nvPicPr>
          <p:cNvPr id="9" name="Picture 8" descr="A close up of a logo&#10;&#10;Description automatically generated">
            <a:extLst>
              <a:ext uri="{FF2B5EF4-FFF2-40B4-BE49-F238E27FC236}">
                <a16:creationId xmlns:a16="http://schemas.microsoft.com/office/drawing/2014/main" id="{0033CE38-AFC2-4FE4-9F48-87F615CFD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76" y="2605529"/>
            <a:ext cx="4534295" cy="2901949"/>
          </a:xfrm>
          <a:prstGeom prst="rect">
            <a:avLst/>
          </a:prstGeom>
        </p:spPr>
      </p:pic>
    </p:spTree>
    <p:extLst>
      <p:ext uri="{BB962C8B-B14F-4D97-AF65-F5344CB8AC3E}">
        <p14:creationId xmlns:p14="http://schemas.microsoft.com/office/powerpoint/2010/main" val="299673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E8B4-B21E-49D9-858E-661AC2CD6351}"/>
              </a:ext>
            </a:extLst>
          </p:cNvPr>
          <p:cNvSpPr>
            <a:spLocks noGrp="1"/>
          </p:cNvSpPr>
          <p:nvPr>
            <p:ph type="title"/>
          </p:nvPr>
        </p:nvSpPr>
        <p:spPr/>
        <p:txBody>
          <a:bodyPr/>
          <a:lstStyle/>
          <a:p>
            <a:r>
              <a:rPr lang="en-US" dirty="0"/>
              <a:t>Welcome-Find your seat</a:t>
            </a:r>
          </a:p>
        </p:txBody>
      </p:sp>
      <p:sp>
        <p:nvSpPr>
          <p:cNvPr id="3" name="Content Placeholder 2">
            <a:extLst>
              <a:ext uri="{FF2B5EF4-FFF2-40B4-BE49-F238E27FC236}">
                <a16:creationId xmlns:a16="http://schemas.microsoft.com/office/drawing/2014/main" id="{E56CC607-D2E1-448C-8CFE-11F99CB4F61E}"/>
              </a:ext>
            </a:extLst>
          </p:cNvPr>
          <p:cNvSpPr>
            <a:spLocks noGrp="1"/>
          </p:cNvSpPr>
          <p:nvPr>
            <p:ph idx="1"/>
          </p:nvPr>
        </p:nvSpPr>
        <p:spPr/>
        <p:txBody>
          <a:bodyPr>
            <a:normAutofit lnSpcReduction="10000"/>
          </a:bodyPr>
          <a:lstStyle/>
          <a:p>
            <a:r>
              <a:rPr lang="en-US" dirty="0"/>
              <a:t>On your desk you will find two index cards. Place your name (largely) on the front and back of one index card. </a:t>
            </a:r>
          </a:p>
          <a:p>
            <a:r>
              <a:rPr lang="en-US" dirty="0"/>
              <a:t>On the second index card (lined side) answer the following questions:</a:t>
            </a:r>
          </a:p>
          <a:p>
            <a:pPr marL="914400" lvl="1" indent="-457200">
              <a:buFont typeface="+mj-lt"/>
              <a:buAutoNum type="arabicPeriod"/>
            </a:pPr>
            <a:r>
              <a:rPr lang="en-US" dirty="0"/>
              <a:t>What is your favorite thing to do outside of school?</a:t>
            </a:r>
          </a:p>
          <a:p>
            <a:pPr marL="914400" lvl="1" indent="-457200">
              <a:buFont typeface="+mj-lt"/>
              <a:buAutoNum type="arabicPeriod"/>
            </a:pPr>
            <a:r>
              <a:rPr lang="en-US" dirty="0"/>
              <a:t>What is something you consider yourself good at?</a:t>
            </a:r>
          </a:p>
          <a:p>
            <a:pPr marL="914400" lvl="1" indent="-457200">
              <a:buFont typeface="+mj-lt"/>
              <a:buAutoNum type="arabicPeriod"/>
            </a:pPr>
            <a:r>
              <a:rPr lang="en-US" dirty="0"/>
              <a:t>What is a possible career or job you think you might pursue after high school?</a:t>
            </a:r>
          </a:p>
          <a:p>
            <a:pPr marL="914400" lvl="1" indent="-457200">
              <a:buFont typeface="+mj-lt"/>
              <a:buAutoNum type="arabicPeriod"/>
            </a:pPr>
            <a:r>
              <a:rPr lang="en-US" dirty="0"/>
              <a:t>What grade do you hope to achieve in this course?</a:t>
            </a:r>
          </a:p>
          <a:p>
            <a:pPr marL="914400" lvl="1" indent="-457200">
              <a:buFont typeface="+mj-lt"/>
              <a:buAutoNum type="arabicPeriod"/>
            </a:pPr>
            <a:r>
              <a:rPr lang="en-US" dirty="0"/>
              <a:t>What will one thing can you do each do to ensure you achieve the grade you want?</a:t>
            </a:r>
          </a:p>
          <a:p>
            <a:pPr marL="914400" lvl="1" indent="-457200">
              <a:buFont typeface="+mj-lt"/>
              <a:buAutoNum type="arabicPeriod"/>
            </a:pPr>
            <a:r>
              <a:rPr lang="en-US" dirty="0"/>
              <a:t>What concerns do you have about this course? </a:t>
            </a:r>
          </a:p>
          <a:p>
            <a:pPr lvl="1"/>
            <a:endParaRPr lang="en-US" dirty="0"/>
          </a:p>
        </p:txBody>
      </p:sp>
      <p:sp>
        <p:nvSpPr>
          <p:cNvPr id="4" name="Slide Number Placeholder 3">
            <a:extLst>
              <a:ext uri="{FF2B5EF4-FFF2-40B4-BE49-F238E27FC236}">
                <a16:creationId xmlns:a16="http://schemas.microsoft.com/office/drawing/2014/main" id="{C8B554E3-B023-4CD9-AFF9-3866167CA908}"/>
              </a:ext>
            </a:extLst>
          </p:cNvPr>
          <p:cNvSpPr>
            <a:spLocks noGrp="1"/>
          </p:cNvSpPr>
          <p:nvPr>
            <p:ph type="sldNum" sz="quarter" idx="12"/>
          </p:nvPr>
        </p:nvSpPr>
        <p:spPr/>
        <p:txBody>
          <a:bodyPr/>
          <a:lstStyle/>
          <a:p>
            <a:fld id="{FFDDBCB6-152C-48CE-B51F-3D6FE7600374}" type="slidenum">
              <a:rPr lang="en-US" smtClean="0"/>
              <a:t>2</a:t>
            </a:fld>
            <a:endParaRPr lang="en-US" dirty="0"/>
          </a:p>
        </p:txBody>
      </p:sp>
    </p:spTree>
    <p:extLst>
      <p:ext uri="{BB962C8B-B14F-4D97-AF65-F5344CB8AC3E}">
        <p14:creationId xmlns:p14="http://schemas.microsoft.com/office/powerpoint/2010/main" val="185564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4BBE1-C079-4812-A475-481466B55F48}"/>
              </a:ext>
            </a:extLst>
          </p:cNvPr>
          <p:cNvSpPr>
            <a:spLocks noGrp="1"/>
          </p:cNvSpPr>
          <p:nvPr>
            <p:ph type="title"/>
          </p:nvPr>
        </p:nvSpPr>
        <p:spPr>
          <a:xfrm>
            <a:off x="1179576" y="822960"/>
            <a:ext cx="9829800" cy="1325880"/>
          </a:xfrm>
        </p:spPr>
        <p:txBody>
          <a:bodyPr>
            <a:normAutofit/>
          </a:bodyPr>
          <a:lstStyle/>
          <a:p>
            <a:pPr algn="ctr"/>
            <a:r>
              <a:rPr lang="en-US" sz="4000" dirty="0">
                <a:solidFill>
                  <a:srgbClr val="FFFFFF"/>
                </a:solidFill>
              </a:rPr>
              <a:t>The Bad News-Unsustainable Living</a:t>
            </a:r>
          </a:p>
        </p:txBody>
      </p:sp>
      <p:sp>
        <p:nvSpPr>
          <p:cNvPr id="3" name="Content Placeholder 2">
            <a:extLst>
              <a:ext uri="{FF2B5EF4-FFF2-40B4-BE49-F238E27FC236}">
                <a16:creationId xmlns:a16="http://schemas.microsoft.com/office/drawing/2014/main" id="{61EA0DB4-73CF-4F67-B07A-408E7B1AEBF5}"/>
              </a:ext>
            </a:extLst>
          </p:cNvPr>
          <p:cNvSpPr>
            <a:spLocks noGrp="1"/>
          </p:cNvSpPr>
          <p:nvPr>
            <p:ph idx="1"/>
          </p:nvPr>
        </p:nvSpPr>
        <p:spPr>
          <a:xfrm>
            <a:off x="805382" y="2981906"/>
            <a:ext cx="5126896" cy="3227626"/>
          </a:xfrm>
        </p:spPr>
        <p:txBody>
          <a:bodyPr anchor="ctr">
            <a:noAutofit/>
          </a:bodyPr>
          <a:lstStyle/>
          <a:p>
            <a:r>
              <a:rPr lang="en-US" sz="2400" dirty="0">
                <a:solidFill>
                  <a:srgbClr val="000000"/>
                </a:solidFill>
              </a:rPr>
              <a:t>People are living unsustainably.</a:t>
            </a:r>
          </a:p>
          <a:p>
            <a:r>
              <a:rPr lang="en-US" sz="2400" dirty="0">
                <a:solidFill>
                  <a:srgbClr val="000000"/>
                </a:solidFill>
              </a:rPr>
              <a:t>People continually deplete and waste the Earth’s </a:t>
            </a:r>
            <a:r>
              <a:rPr lang="en-US" sz="2400" b="1" dirty="0">
                <a:solidFill>
                  <a:srgbClr val="000000"/>
                </a:solidFill>
              </a:rPr>
              <a:t>natural capital </a:t>
            </a:r>
            <a:r>
              <a:rPr lang="en-US" sz="2400" dirty="0">
                <a:solidFill>
                  <a:srgbClr val="000000"/>
                </a:solidFill>
              </a:rPr>
              <a:t>this is known as </a:t>
            </a:r>
            <a:r>
              <a:rPr lang="en-US" sz="2400" b="1" u="sng" dirty="0">
                <a:solidFill>
                  <a:srgbClr val="000000"/>
                </a:solidFill>
              </a:rPr>
              <a:t>environmental degradation.</a:t>
            </a:r>
          </a:p>
          <a:p>
            <a:r>
              <a:rPr lang="en-US" sz="2400" dirty="0">
                <a:solidFill>
                  <a:srgbClr val="000000"/>
                </a:solidFill>
              </a:rPr>
              <a:t>People do not always realize they are participants in environmental degradation, but we all are to some extent. </a:t>
            </a:r>
          </a:p>
          <a:p>
            <a:r>
              <a:rPr lang="en-US" sz="2400" dirty="0">
                <a:solidFill>
                  <a:srgbClr val="000000"/>
                </a:solidFill>
              </a:rPr>
              <a:t>Why do you think </a:t>
            </a:r>
            <a:r>
              <a:rPr lang="en-US" sz="2400" b="1" u="sng" dirty="0">
                <a:solidFill>
                  <a:srgbClr val="000000"/>
                </a:solidFill>
              </a:rPr>
              <a:t>environmental degradation </a:t>
            </a:r>
            <a:r>
              <a:rPr lang="en-US" sz="2400" dirty="0">
                <a:solidFill>
                  <a:srgbClr val="000000"/>
                </a:solidFill>
              </a:rPr>
              <a:t>occurs? In what ways do you participate? </a:t>
            </a:r>
          </a:p>
        </p:txBody>
      </p:sp>
      <p:pic>
        <p:nvPicPr>
          <p:cNvPr id="7" name="Picture 6" descr="A large tree in a city&#10;&#10;Description automatically generated">
            <a:extLst>
              <a:ext uri="{FF2B5EF4-FFF2-40B4-BE49-F238E27FC236}">
                <a16:creationId xmlns:a16="http://schemas.microsoft.com/office/drawing/2014/main" id="{1CF51E78-0C31-4DB3-9A44-B00F7E3457FE}"/>
              </a:ext>
            </a:extLst>
          </p:cNvPr>
          <p:cNvPicPr>
            <a:picLocks noChangeAspect="1"/>
          </p:cNvPicPr>
          <p:nvPr/>
        </p:nvPicPr>
        <p:blipFill rotWithShape="1">
          <a:blip r:embed="rId4">
            <a:extLst>
              <a:ext uri="{28A0092B-C50C-407E-A947-70E740481C1C}">
                <a14:useLocalDpi xmlns:a14="http://schemas.microsoft.com/office/drawing/2010/main" val="0"/>
              </a:ext>
            </a:extLst>
          </a:blip>
          <a:srcRect l="7188" r="3127"/>
          <a:stretch/>
        </p:blipFill>
        <p:spPr>
          <a:xfrm>
            <a:off x="6738683" y="2837712"/>
            <a:ext cx="4336082" cy="3217333"/>
          </a:xfrm>
          <a:prstGeom prst="rect">
            <a:avLst/>
          </a:prstGeom>
        </p:spPr>
      </p:pic>
      <p:sp>
        <p:nvSpPr>
          <p:cNvPr id="5" name="Slide Number Placeholder 4">
            <a:extLst>
              <a:ext uri="{FF2B5EF4-FFF2-40B4-BE49-F238E27FC236}">
                <a16:creationId xmlns:a16="http://schemas.microsoft.com/office/drawing/2014/main" id="{C7CE4982-F5AB-46DF-970A-65C151748B68}"/>
              </a:ext>
            </a:extLst>
          </p:cNvPr>
          <p:cNvSpPr>
            <a:spLocks noGrp="1"/>
          </p:cNvSpPr>
          <p:nvPr>
            <p:ph type="sldNum" sz="quarter" idx="12"/>
          </p:nvPr>
        </p:nvSpPr>
        <p:spPr>
          <a:xfrm>
            <a:off x="10814867" y="6223702"/>
            <a:ext cx="570728" cy="314067"/>
          </a:xfrm>
          <a:prstGeom prst="ellipse">
            <a:avLst/>
          </a:prstGeom>
        </p:spPr>
        <p:txBody>
          <a:bodyPr>
            <a:normAutofit/>
          </a:bodyPr>
          <a:lstStyle/>
          <a:p>
            <a:pPr>
              <a:lnSpc>
                <a:spcPct val="90000"/>
              </a:lnSpc>
              <a:spcAft>
                <a:spcPts val="600"/>
              </a:spcAft>
            </a:pPr>
            <a:fld id="{FFDDBCB6-152C-48CE-B51F-3D6FE7600374}" type="slidenum">
              <a:rPr lang="en-US" sz="900">
                <a:solidFill>
                  <a:srgbClr val="898989"/>
                </a:solidFill>
              </a:rPr>
              <a:pPr>
                <a:lnSpc>
                  <a:spcPct val="90000"/>
                </a:lnSpc>
                <a:spcAft>
                  <a:spcPts val="600"/>
                </a:spcAft>
              </a:pPr>
              <a:t>20</a:t>
            </a:fld>
            <a:endParaRPr lang="en-US" sz="900" dirty="0">
              <a:solidFill>
                <a:srgbClr val="898989"/>
              </a:solidFill>
            </a:endParaRPr>
          </a:p>
        </p:txBody>
      </p:sp>
    </p:spTree>
    <p:extLst>
      <p:ext uri="{BB962C8B-B14F-4D97-AF65-F5344CB8AC3E}">
        <p14:creationId xmlns:p14="http://schemas.microsoft.com/office/powerpoint/2010/main" val="1651266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6950-7750-4352-A98B-9F0F76923AFC}"/>
              </a:ext>
            </a:extLst>
          </p:cNvPr>
          <p:cNvSpPr>
            <a:spLocks noGrp="1"/>
          </p:cNvSpPr>
          <p:nvPr>
            <p:ph type="title"/>
          </p:nvPr>
        </p:nvSpPr>
        <p:spPr/>
        <p:txBody>
          <a:bodyPr/>
          <a:lstStyle/>
          <a:p>
            <a:r>
              <a:rPr lang="en-US" dirty="0"/>
              <a:t>Why do humans behave in this manner?</a:t>
            </a:r>
          </a:p>
        </p:txBody>
      </p:sp>
      <p:sp>
        <p:nvSpPr>
          <p:cNvPr id="3" name="Content Placeholder 2">
            <a:extLst>
              <a:ext uri="{FF2B5EF4-FFF2-40B4-BE49-F238E27FC236}">
                <a16:creationId xmlns:a16="http://schemas.microsoft.com/office/drawing/2014/main" id="{44C253B4-13BD-41C0-8EA4-E322B8AE410D}"/>
              </a:ext>
            </a:extLst>
          </p:cNvPr>
          <p:cNvSpPr>
            <a:spLocks noGrp="1"/>
          </p:cNvSpPr>
          <p:nvPr>
            <p:ph idx="1"/>
          </p:nvPr>
        </p:nvSpPr>
        <p:spPr/>
        <p:txBody>
          <a:bodyPr/>
          <a:lstStyle/>
          <a:p>
            <a:r>
              <a:rPr lang="en-US" dirty="0"/>
              <a:t>Biologist Garret Hardin (1915-2003)-  the “</a:t>
            </a:r>
            <a:r>
              <a:rPr lang="en-US" b="1" u="sng" dirty="0"/>
              <a:t>Tragedy of the Commons</a:t>
            </a:r>
            <a:r>
              <a:rPr lang="en-US" dirty="0"/>
              <a:t>”</a:t>
            </a:r>
          </a:p>
          <a:p>
            <a:r>
              <a:rPr lang="en-US" dirty="0"/>
              <a:t>The conflict between the short-term interests of individuals and the long-term welfare of society.</a:t>
            </a:r>
          </a:p>
          <a:p>
            <a:pPr marL="0" indent="0">
              <a:buNone/>
            </a:pPr>
            <a:r>
              <a:rPr lang="en-US" dirty="0"/>
              <a:t>The idea that “the little bit that I use or pollute won’t make a difference.”</a:t>
            </a:r>
          </a:p>
          <a:p>
            <a:pPr marL="0" indent="0">
              <a:buNone/>
            </a:pPr>
            <a:endParaRPr lang="en-US" dirty="0"/>
          </a:p>
        </p:txBody>
      </p:sp>
      <p:pic>
        <p:nvPicPr>
          <p:cNvPr id="4" name="Picture 3">
            <a:extLst>
              <a:ext uri="{FF2B5EF4-FFF2-40B4-BE49-F238E27FC236}">
                <a16:creationId xmlns:a16="http://schemas.microsoft.com/office/drawing/2014/main" id="{DEF71F6E-B04A-4B04-8B21-3DD2A1D65AC0}"/>
              </a:ext>
            </a:extLst>
          </p:cNvPr>
          <p:cNvPicPr>
            <a:picLocks noChangeAspect="1"/>
          </p:cNvPicPr>
          <p:nvPr/>
        </p:nvPicPr>
        <p:blipFill>
          <a:blip r:embed="rId3"/>
          <a:stretch>
            <a:fillRect/>
          </a:stretch>
        </p:blipFill>
        <p:spPr>
          <a:xfrm>
            <a:off x="3080568" y="3784823"/>
            <a:ext cx="6030864" cy="2708052"/>
          </a:xfrm>
          <a:prstGeom prst="rect">
            <a:avLst/>
          </a:prstGeom>
        </p:spPr>
      </p:pic>
      <p:sp>
        <p:nvSpPr>
          <p:cNvPr id="5" name="TextBox 4">
            <a:extLst>
              <a:ext uri="{FF2B5EF4-FFF2-40B4-BE49-F238E27FC236}">
                <a16:creationId xmlns:a16="http://schemas.microsoft.com/office/drawing/2014/main" id="{31FE37D4-AA0E-4B99-BCED-A8A1C38AFB36}"/>
              </a:ext>
            </a:extLst>
          </p:cNvPr>
          <p:cNvSpPr txBox="1"/>
          <p:nvPr/>
        </p:nvSpPr>
        <p:spPr>
          <a:xfrm>
            <a:off x="10096959" y="4001294"/>
            <a:ext cx="1548618" cy="2585323"/>
          </a:xfrm>
          <a:prstGeom prst="rect">
            <a:avLst/>
          </a:prstGeom>
          <a:noFill/>
        </p:spPr>
        <p:txBody>
          <a:bodyPr wrap="square" rtlCol="0">
            <a:spAutoFit/>
          </a:bodyPr>
          <a:lstStyle/>
          <a:p>
            <a:r>
              <a:rPr lang="en-US" dirty="0"/>
              <a:t>“</a:t>
            </a:r>
            <a:r>
              <a:rPr lang="en-US" b="1" u="sng" dirty="0"/>
              <a:t>Commons</a:t>
            </a:r>
            <a:r>
              <a:rPr lang="en-US" dirty="0"/>
              <a:t>” is a shared resource. Global commons include oceans, air and habitable earth</a:t>
            </a:r>
          </a:p>
        </p:txBody>
      </p:sp>
      <p:sp>
        <p:nvSpPr>
          <p:cNvPr id="7" name="Slide Number Placeholder 6">
            <a:extLst>
              <a:ext uri="{FF2B5EF4-FFF2-40B4-BE49-F238E27FC236}">
                <a16:creationId xmlns:a16="http://schemas.microsoft.com/office/drawing/2014/main" id="{A2738FB1-1BBB-40DC-9D1D-1856B9BC5DA7}"/>
              </a:ext>
            </a:extLst>
          </p:cNvPr>
          <p:cNvSpPr>
            <a:spLocks noGrp="1"/>
          </p:cNvSpPr>
          <p:nvPr>
            <p:ph type="sldNum" sz="quarter" idx="12"/>
          </p:nvPr>
        </p:nvSpPr>
        <p:spPr/>
        <p:txBody>
          <a:bodyPr/>
          <a:lstStyle/>
          <a:p>
            <a:fld id="{FFDDBCB6-152C-48CE-B51F-3D6FE7600374}" type="slidenum">
              <a:rPr lang="en-US" smtClean="0"/>
              <a:t>21</a:t>
            </a:fld>
            <a:endParaRPr lang="en-US" dirty="0"/>
          </a:p>
        </p:txBody>
      </p:sp>
    </p:spTree>
    <p:extLst>
      <p:ext uri="{BB962C8B-B14F-4D97-AF65-F5344CB8AC3E}">
        <p14:creationId xmlns:p14="http://schemas.microsoft.com/office/powerpoint/2010/main" val="316700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6DCED2-D9E8-4AAD-B71A-F3DF73ABD723}"/>
              </a:ext>
            </a:extLst>
          </p:cNvPr>
          <p:cNvSpPr>
            <a:spLocks noGrp="1"/>
          </p:cNvSpPr>
          <p:nvPr>
            <p:ph type="title"/>
          </p:nvPr>
        </p:nvSpPr>
        <p:spPr>
          <a:xfrm>
            <a:off x="1179576" y="822960"/>
            <a:ext cx="9829800" cy="1325880"/>
          </a:xfrm>
        </p:spPr>
        <p:txBody>
          <a:bodyPr>
            <a:normAutofit/>
          </a:bodyPr>
          <a:lstStyle/>
          <a:p>
            <a:pPr algn="ctr"/>
            <a:r>
              <a:rPr lang="en-US" sz="4000">
                <a:solidFill>
                  <a:srgbClr val="FFFFFF"/>
                </a:solidFill>
              </a:rPr>
              <a:t>What is the result of this behavior?</a:t>
            </a:r>
          </a:p>
        </p:txBody>
      </p:sp>
      <p:sp>
        <p:nvSpPr>
          <p:cNvPr id="3" name="Content Placeholder 2">
            <a:extLst>
              <a:ext uri="{FF2B5EF4-FFF2-40B4-BE49-F238E27FC236}">
                <a16:creationId xmlns:a16="http://schemas.microsoft.com/office/drawing/2014/main" id="{2BB42ED1-38D9-44EE-AE91-762627A941B3}"/>
              </a:ext>
            </a:extLst>
          </p:cNvPr>
          <p:cNvSpPr>
            <a:spLocks noGrp="1"/>
          </p:cNvSpPr>
          <p:nvPr>
            <p:ph idx="1"/>
          </p:nvPr>
        </p:nvSpPr>
        <p:spPr>
          <a:xfrm>
            <a:off x="806405" y="2591973"/>
            <a:ext cx="5126896" cy="4234375"/>
          </a:xfrm>
        </p:spPr>
        <p:txBody>
          <a:bodyPr anchor="ctr">
            <a:normAutofit/>
          </a:bodyPr>
          <a:lstStyle/>
          <a:p>
            <a:r>
              <a:rPr lang="en-US" sz="2400" dirty="0">
                <a:solidFill>
                  <a:srgbClr val="000000"/>
                </a:solidFill>
              </a:rPr>
              <a:t>60% of the Earth’s ecosystem services are being </a:t>
            </a:r>
            <a:r>
              <a:rPr lang="en-US" sz="2400" b="1" u="sng" dirty="0">
                <a:solidFill>
                  <a:srgbClr val="000000"/>
                </a:solidFill>
              </a:rPr>
              <a:t>overused</a:t>
            </a:r>
            <a:r>
              <a:rPr lang="en-US" sz="2400" dirty="0">
                <a:solidFill>
                  <a:srgbClr val="000000"/>
                </a:solidFill>
              </a:rPr>
              <a:t> and most of the degradation has occurred since 1950.</a:t>
            </a:r>
          </a:p>
          <a:p>
            <a:r>
              <a:rPr lang="en-US" sz="2400" dirty="0">
                <a:solidFill>
                  <a:srgbClr val="000000"/>
                </a:solidFill>
              </a:rPr>
              <a:t>Since countries differ in their available resources, they also differ in how they are used. </a:t>
            </a:r>
          </a:p>
          <a:p>
            <a:r>
              <a:rPr lang="en-US" sz="2400" dirty="0">
                <a:solidFill>
                  <a:srgbClr val="000000"/>
                </a:solidFill>
              </a:rPr>
              <a:t>The </a:t>
            </a:r>
            <a:r>
              <a:rPr lang="en-US" sz="2400" b="1" u="sng" dirty="0">
                <a:solidFill>
                  <a:srgbClr val="000000"/>
                </a:solidFill>
              </a:rPr>
              <a:t>more resources </a:t>
            </a:r>
            <a:r>
              <a:rPr lang="en-US" sz="2400" dirty="0">
                <a:solidFill>
                  <a:srgbClr val="000000"/>
                </a:solidFill>
              </a:rPr>
              <a:t>that are available to individuals or countries, the more the tend to consume.</a:t>
            </a:r>
          </a:p>
          <a:p>
            <a:r>
              <a:rPr lang="en-US" sz="2400" dirty="0">
                <a:solidFill>
                  <a:srgbClr val="000000"/>
                </a:solidFill>
              </a:rPr>
              <a:t>The less available resources, the </a:t>
            </a:r>
            <a:r>
              <a:rPr lang="en-US" sz="2400" b="1" u="sng" dirty="0">
                <a:solidFill>
                  <a:srgbClr val="000000"/>
                </a:solidFill>
              </a:rPr>
              <a:t>less</a:t>
            </a:r>
            <a:r>
              <a:rPr lang="en-US" sz="2400" dirty="0">
                <a:solidFill>
                  <a:srgbClr val="000000"/>
                </a:solidFill>
              </a:rPr>
              <a:t> individuals or countries consume. </a:t>
            </a:r>
          </a:p>
          <a:p>
            <a:pPr marL="457200" lvl="1" indent="0">
              <a:buNone/>
            </a:pPr>
            <a:endParaRPr lang="en-US" sz="1900" dirty="0">
              <a:solidFill>
                <a:srgbClr val="000000"/>
              </a:solidFill>
            </a:endParaRPr>
          </a:p>
        </p:txBody>
      </p:sp>
      <p:pic>
        <p:nvPicPr>
          <p:cNvPr id="7" name="Picture 6" descr="A picture containing screenshot&#10;&#10;Description automatically generated">
            <a:extLst>
              <a:ext uri="{FF2B5EF4-FFF2-40B4-BE49-F238E27FC236}">
                <a16:creationId xmlns:a16="http://schemas.microsoft.com/office/drawing/2014/main" id="{3E32C4C1-6017-4DB1-94C1-339B9A0F3E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072" y="2837712"/>
            <a:ext cx="4407305" cy="3217333"/>
          </a:xfrm>
          <a:prstGeom prst="rect">
            <a:avLst/>
          </a:prstGeom>
        </p:spPr>
      </p:pic>
      <p:sp>
        <p:nvSpPr>
          <p:cNvPr id="5" name="Slide Number Placeholder 4">
            <a:extLst>
              <a:ext uri="{FF2B5EF4-FFF2-40B4-BE49-F238E27FC236}">
                <a16:creationId xmlns:a16="http://schemas.microsoft.com/office/drawing/2014/main" id="{005456E4-478A-4828-8BC0-D0CB329D89DE}"/>
              </a:ext>
            </a:extLst>
          </p:cNvPr>
          <p:cNvSpPr>
            <a:spLocks noGrp="1"/>
          </p:cNvSpPr>
          <p:nvPr>
            <p:ph type="sldNum" sz="quarter" idx="12"/>
          </p:nvPr>
        </p:nvSpPr>
        <p:spPr>
          <a:xfrm>
            <a:off x="10814867" y="6223702"/>
            <a:ext cx="570728" cy="314067"/>
          </a:xfrm>
        </p:spPr>
        <p:txBody>
          <a:bodyPr>
            <a:normAutofit/>
          </a:bodyPr>
          <a:lstStyle/>
          <a:p>
            <a:pPr>
              <a:spcAft>
                <a:spcPts val="600"/>
              </a:spcAft>
            </a:pPr>
            <a:fld id="{FFDDBCB6-152C-48CE-B51F-3D6FE7600374}" type="slidenum">
              <a:rPr lang="en-US" sz="1100">
                <a:solidFill>
                  <a:srgbClr val="898989"/>
                </a:solidFill>
              </a:rPr>
              <a:pPr>
                <a:spcAft>
                  <a:spcPts val="600"/>
                </a:spcAft>
              </a:pPr>
              <a:t>22</a:t>
            </a:fld>
            <a:endParaRPr lang="en-US" sz="1100">
              <a:solidFill>
                <a:srgbClr val="898989"/>
              </a:solidFill>
            </a:endParaRPr>
          </a:p>
        </p:txBody>
      </p:sp>
    </p:spTree>
    <p:extLst>
      <p:ext uri="{BB962C8B-B14F-4D97-AF65-F5344CB8AC3E}">
        <p14:creationId xmlns:p14="http://schemas.microsoft.com/office/powerpoint/2010/main" val="2170412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3">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15">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72B884D-A4EC-4CFE-9408-38C93396897C}"/>
              </a:ext>
            </a:extLst>
          </p:cNvPr>
          <p:cNvSpPr>
            <a:spLocks noGrp="1"/>
          </p:cNvSpPr>
          <p:nvPr>
            <p:ph type="title"/>
          </p:nvPr>
        </p:nvSpPr>
        <p:spPr>
          <a:xfrm>
            <a:off x="1179576" y="822960"/>
            <a:ext cx="9829800" cy="1325880"/>
          </a:xfrm>
        </p:spPr>
        <p:txBody>
          <a:bodyPr>
            <a:normAutofit/>
          </a:bodyPr>
          <a:lstStyle/>
          <a:p>
            <a:pPr algn="ctr"/>
            <a:r>
              <a:rPr lang="en-US" sz="4000" dirty="0">
                <a:solidFill>
                  <a:srgbClr val="FFFFFF"/>
                </a:solidFill>
              </a:rPr>
              <a:t>Tragedy of Commons-Pollution</a:t>
            </a:r>
          </a:p>
        </p:txBody>
      </p:sp>
      <p:sp>
        <p:nvSpPr>
          <p:cNvPr id="3" name="Content Placeholder 2">
            <a:extLst>
              <a:ext uri="{FF2B5EF4-FFF2-40B4-BE49-F238E27FC236}">
                <a16:creationId xmlns:a16="http://schemas.microsoft.com/office/drawing/2014/main" id="{7407809F-0DA1-425B-B8BC-432392AF9DE8}"/>
              </a:ext>
            </a:extLst>
          </p:cNvPr>
          <p:cNvSpPr>
            <a:spLocks noGrp="1"/>
          </p:cNvSpPr>
          <p:nvPr>
            <p:ph idx="1"/>
          </p:nvPr>
        </p:nvSpPr>
        <p:spPr>
          <a:xfrm>
            <a:off x="225083" y="2148840"/>
            <a:ext cx="6536753" cy="4505178"/>
          </a:xfrm>
        </p:spPr>
        <p:txBody>
          <a:bodyPr anchor="ctr">
            <a:normAutofit/>
          </a:bodyPr>
          <a:lstStyle/>
          <a:p>
            <a:r>
              <a:rPr lang="en-US" sz="2000" b="1" u="sng" dirty="0">
                <a:solidFill>
                  <a:srgbClr val="000000"/>
                </a:solidFill>
              </a:rPr>
              <a:t>Pollution</a:t>
            </a:r>
            <a:r>
              <a:rPr lang="en-US" sz="2000" dirty="0">
                <a:solidFill>
                  <a:srgbClr val="000000"/>
                </a:solidFill>
              </a:rPr>
              <a:t> is the contamination of the environment by any chemical or agent, such as noise or thermal levels considered to be harmful to living organisms.</a:t>
            </a:r>
          </a:p>
          <a:p>
            <a:pPr marL="0" indent="0">
              <a:buNone/>
            </a:pPr>
            <a:r>
              <a:rPr lang="en-US" sz="2000" dirty="0">
                <a:solidFill>
                  <a:srgbClr val="000000"/>
                </a:solidFill>
              </a:rPr>
              <a:t>Types of Pollution</a:t>
            </a:r>
          </a:p>
          <a:p>
            <a:r>
              <a:rPr lang="en-US" sz="2000" b="1" u="sng" dirty="0">
                <a:solidFill>
                  <a:srgbClr val="000000"/>
                </a:solidFill>
              </a:rPr>
              <a:t>Point Source-</a:t>
            </a:r>
            <a:r>
              <a:rPr lang="en-US" sz="2000" dirty="0">
                <a:solidFill>
                  <a:srgbClr val="000000"/>
                </a:solidFill>
              </a:rPr>
              <a:t> any identifiable source of pollution from which a pollutant is discharged. </a:t>
            </a:r>
          </a:p>
          <a:p>
            <a:pPr lvl="1"/>
            <a:r>
              <a:rPr lang="en-US" sz="2000" dirty="0">
                <a:solidFill>
                  <a:srgbClr val="000000"/>
                </a:solidFill>
              </a:rPr>
              <a:t>Smokestack, chimney, oil spill</a:t>
            </a:r>
          </a:p>
          <a:p>
            <a:r>
              <a:rPr lang="en-US" sz="2000" b="1" u="sng" dirty="0">
                <a:solidFill>
                  <a:srgbClr val="000000"/>
                </a:solidFill>
              </a:rPr>
              <a:t>Non-Point Source</a:t>
            </a:r>
            <a:r>
              <a:rPr lang="en-US" sz="2000" dirty="0">
                <a:solidFill>
                  <a:srgbClr val="000000"/>
                </a:solidFill>
              </a:rPr>
              <a:t>- consists of pollutants that come from many diffuse sources and are hard to pinpoint. </a:t>
            </a:r>
          </a:p>
          <a:p>
            <a:pPr lvl="1"/>
            <a:r>
              <a:rPr lang="en-US" sz="2000" dirty="0">
                <a:solidFill>
                  <a:srgbClr val="000000"/>
                </a:solidFill>
              </a:rPr>
              <a:t>Run off, residential areas, construction sites, highways and etc..</a:t>
            </a:r>
          </a:p>
        </p:txBody>
      </p:sp>
      <p:pic>
        <p:nvPicPr>
          <p:cNvPr id="9" name="Picture 8">
            <a:extLst>
              <a:ext uri="{FF2B5EF4-FFF2-40B4-BE49-F238E27FC236}">
                <a16:creationId xmlns:a16="http://schemas.microsoft.com/office/drawing/2014/main" id="{4B13F4AA-E899-4729-BE76-851E43E6C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836" y="2837712"/>
            <a:ext cx="4289777" cy="3217333"/>
          </a:xfrm>
          <a:prstGeom prst="rect">
            <a:avLst/>
          </a:prstGeom>
        </p:spPr>
      </p:pic>
      <p:sp>
        <p:nvSpPr>
          <p:cNvPr id="5" name="Slide Number Placeholder 4">
            <a:extLst>
              <a:ext uri="{FF2B5EF4-FFF2-40B4-BE49-F238E27FC236}">
                <a16:creationId xmlns:a16="http://schemas.microsoft.com/office/drawing/2014/main" id="{BC9015C6-B8DF-4FCF-926E-8291F1DCC868}"/>
              </a:ext>
            </a:extLst>
          </p:cNvPr>
          <p:cNvSpPr>
            <a:spLocks noGrp="1"/>
          </p:cNvSpPr>
          <p:nvPr>
            <p:ph type="sldNum" sz="quarter" idx="12"/>
          </p:nvPr>
        </p:nvSpPr>
        <p:spPr>
          <a:xfrm>
            <a:off x="10814867" y="6223702"/>
            <a:ext cx="570728" cy="314067"/>
          </a:xfrm>
        </p:spPr>
        <p:txBody>
          <a:bodyPr>
            <a:normAutofit/>
          </a:bodyPr>
          <a:lstStyle/>
          <a:p>
            <a:pPr>
              <a:spcAft>
                <a:spcPts val="600"/>
              </a:spcAft>
            </a:pPr>
            <a:fld id="{FFDDBCB6-152C-48CE-B51F-3D6FE7600374}" type="slidenum">
              <a:rPr lang="en-US" sz="1100">
                <a:solidFill>
                  <a:srgbClr val="898989"/>
                </a:solidFill>
              </a:rPr>
              <a:pPr>
                <a:spcAft>
                  <a:spcPts val="600"/>
                </a:spcAft>
              </a:pPr>
              <a:t>23</a:t>
            </a:fld>
            <a:endParaRPr lang="en-US" sz="1100">
              <a:solidFill>
                <a:srgbClr val="898989"/>
              </a:solidFill>
            </a:endParaRPr>
          </a:p>
        </p:txBody>
      </p:sp>
    </p:spTree>
    <p:extLst>
      <p:ext uri="{BB962C8B-B14F-4D97-AF65-F5344CB8AC3E}">
        <p14:creationId xmlns:p14="http://schemas.microsoft.com/office/powerpoint/2010/main" val="3093778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769C685-A44D-42F6-A280-E772C092E9E8}"/>
              </a:ext>
            </a:extLst>
          </p:cNvPr>
          <p:cNvSpPr>
            <a:spLocks noGrp="1"/>
          </p:cNvSpPr>
          <p:nvPr>
            <p:ph type="title"/>
          </p:nvPr>
        </p:nvSpPr>
        <p:spPr>
          <a:xfrm>
            <a:off x="1179576" y="822960"/>
            <a:ext cx="9829800" cy="1325880"/>
          </a:xfrm>
        </p:spPr>
        <p:txBody>
          <a:bodyPr>
            <a:normAutofit/>
          </a:bodyPr>
          <a:lstStyle/>
          <a:p>
            <a:pPr algn="ctr"/>
            <a:r>
              <a:rPr lang="en-US" sz="4000">
                <a:solidFill>
                  <a:srgbClr val="FFFFFF"/>
                </a:solidFill>
              </a:rPr>
              <a:t>How Big Is Your Ecological Footprint?</a:t>
            </a:r>
          </a:p>
        </p:txBody>
      </p:sp>
      <p:sp>
        <p:nvSpPr>
          <p:cNvPr id="3" name="Content Placeholder 2">
            <a:extLst>
              <a:ext uri="{FF2B5EF4-FFF2-40B4-BE49-F238E27FC236}">
                <a16:creationId xmlns:a16="http://schemas.microsoft.com/office/drawing/2014/main" id="{32E8C129-8BDB-461C-BA32-CD75E6C2903C}"/>
              </a:ext>
            </a:extLst>
          </p:cNvPr>
          <p:cNvSpPr>
            <a:spLocks noGrp="1"/>
          </p:cNvSpPr>
          <p:nvPr>
            <p:ph idx="1"/>
          </p:nvPr>
        </p:nvSpPr>
        <p:spPr>
          <a:xfrm>
            <a:off x="804672" y="2954401"/>
            <a:ext cx="5126896" cy="3227626"/>
          </a:xfrm>
        </p:spPr>
        <p:txBody>
          <a:bodyPr anchor="ctr">
            <a:noAutofit/>
          </a:bodyPr>
          <a:lstStyle/>
          <a:p>
            <a:r>
              <a:rPr lang="en-US" sz="2400" b="1" u="sng" dirty="0">
                <a:solidFill>
                  <a:srgbClr val="000000"/>
                </a:solidFill>
              </a:rPr>
              <a:t>Ecological footprint </a:t>
            </a:r>
            <a:r>
              <a:rPr lang="en-US" sz="2400" dirty="0">
                <a:solidFill>
                  <a:srgbClr val="000000"/>
                </a:solidFill>
              </a:rPr>
              <a:t>is the amount of land and water needed to supply an individual or population with renewable resources and to absorb and recycle the wastes and pollution produced.</a:t>
            </a:r>
          </a:p>
          <a:p>
            <a:r>
              <a:rPr lang="en-US" sz="2400" dirty="0">
                <a:solidFill>
                  <a:srgbClr val="000000"/>
                </a:solidFill>
              </a:rPr>
              <a:t>The size of the footprint is typically proportional to the amount of resources consumed. </a:t>
            </a:r>
          </a:p>
          <a:p>
            <a:pPr marL="0" indent="0">
              <a:buNone/>
            </a:pPr>
            <a:r>
              <a:rPr lang="en-US" sz="2400" dirty="0">
                <a:solidFill>
                  <a:srgbClr val="000000"/>
                </a:solidFill>
              </a:rPr>
              <a:t>Which countries do you think have the highest ecological footprint?</a:t>
            </a:r>
          </a:p>
        </p:txBody>
      </p:sp>
      <p:pic>
        <p:nvPicPr>
          <p:cNvPr id="7" name="Picture 6" descr="A picture containing table, sitting, wine, plate&#10;&#10;Description automatically generated">
            <a:extLst>
              <a:ext uri="{FF2B5EF4-FFF2-40B4-BE49-F238E27FC236}">
                <a16:creationId xmlns:a16="http://schemas.microsoft.com/office/drawing/2014/main" id="{230EBC6F-B7DE-43A6-84A1-4A54AAB2C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891" y="2837712"/>
            <a:ext cx="4021666" cy="3217333"/>
          </a:xfrm>
          <a:prstGeom prst="rect">
            <a:avLst/>
          </a:prstGeom>
        </p:spPr>
      </p:pic>
      <p:sp>
        <p:nvSpPr>
          <p:cNvPr id="5" name="Slide Number Placeholder 4">
            <a:extLst>
              <a:ext uri="{FF2B5EF4-FFF2-40B4-BE49-F238E27FC236}">
                <a16:creationId xmlns:a16="http://schemas.microsoft.com/office/drawing/2014/main" id="{03EF9F80-6919-4748-ADA6-272DE9EA0202}"/>
              </a:ext>
            </a:extLst>
          </p:cNvPr>
          <p:cNvSpPr>
            <a:spLocks noGrp="1"/>
          </p:cNvSpPr>
          <p:nvPr>
            <p:ph type="sldNum" sz="quarter" idx="12"/>
          </p:nvPr>
        </p:nvSpPr>
        <p:spPr>
          <a:xfrm>
            <a:off x="10814867" y="6223702"/>
            <a:ext cx="570728" cy="314067"/>
          </a:xfrm>
        </p:spPr>
        <p:txBody>
          <a:bodyPr>
            <a:normAutofit/>
          </a:bodyPr>
          <a:lstStyle/>
          <a:p>
            <a:pPr>
              <a:spcAft>
                <a:spcPts val="600"/>
              </a:spcAft>
            </a:pPr>
            <a:fld id="{FFDDBCB6-152C-48CE-B51F-3D6FE7600374}" type="slidenum">
              <a:rPr lang="en-US" sz="1100">
                <a:solidFill>
                  <a:srgbClr val="898989"/>
                </a:solidFill>
              </a:rPr>
              <a:pPr>
                <a:spcAft>
                  <a:spcPts val="600"/>
                </a:spcAft>
              </a:pPr>
              <a:t>24</a:t>
            </a:fld>
            <a:endParaRPr lang="en-US" sz="1100">
              <a:solidFill>
                <a:srgbClr val="898989"/>
              </a:solidFill>
            </a:endParaRPr>
          </a:p>
        </p:txBody>
      </p:sp>
    </p:spTree>
    <p:extLst>
      <p:ext uri="{BB962C8B-B14F-4D97-AF65-F5344CB8AC3E}">
        <p14:creationId xmlns:p14="http://schemas.microsoft.com/office/powerpoint/2010/main" val="2562301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1822F517-C6E7-4296-8816-F1A35E4397BD}"/>
              </a:ext>
            </a:extLst>
          </p:cNvPr>
          <p:cNvSpPr>
            <a:spLocks noGrp="1"/>
          </p:cNvSpPr>
          <p:nvPr>
            <p:ph type="title"/>
          </p:nvPr>
        </p:nvSpPr>
        <p:spPr>
          <a:xfrm>
            <a:off x="535020" y="685800"/>
            <a:ext cx="3446137" cy="5105400"/>
          </a:xfrm>
        </p:spPr>
        <p:txBody>
          <a:bodyPr vert="horz" lIns="91440" tIns="45720" rIns="91440" bIns="45720" rtlCol="0" anchor="ctr">
            <a:normAutofit/>
          </a:bodyPr>
          <a:lstStyle/>
          <a:p>
            <a:r>
              <a:rPr lang="en-US" sz="3100" kern="1200" dirty="0">
                <a:solidFill>
                  <a:srgbClr val="FFFFFF"/>
                </a:solidFill>
                <a:latin typeface="+mj-lt"/>
                <a:ea typeface="+mj-ea"/>
                <a:cs typeface="+mj-cs"/>
              </a:rPr>
              <a:t>Ecological Footprints by Country/Region</a:t>
            </a: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World-2.75 </a:t>
            </a:r>
            <a:r>
              <a:rPr lang="en-US" sz="3100" kern="1200" dirty="0" err="1">
                <a:solidFill>
                  <a:srgbClr val="FFFFFF"/>
                </a:solidFill>
                <a:latin typeface="+mj-lt"/>
                <a:ea typeface="+mj-ea"/>
                <a:cs typeface="+mj-cs"/>
              </a:rPr>
              <a:t>gha</a:t>
            </a:r>
            <a:r>
              <a:rPr lang="en-US" sz="3100" kern="1200" dirty="0">
                <a:solidFill>
                  <a:srgbClr val="FFFFFF"/>
                </a:solidFill>
                <a:latin typeface="+mj-lt"/>
                <a:ea typeface="+mj-ea"/>
                <a:cs typeface="+mj-cs"/>
              </a:rPr>
              <a:t>/person</a:t>
            </a:r>
          </a:p>
        </p:txBody>
      </p:sp>
      <p:sp>
        <p:nvSpPr>
          <p:cNvPr id="8" name="Slide Number Placeholder 7">
            <a:extLst>
              <a:ext uri="{FF2B5EF4-FFF2-40B4-BE49-F238E27FC236}">
                <a16:creationId xmlns:a16="http://schemas.microsoft.com/office/drawing/2014/main" id="{0F4182D5-A4C5-45D9-A268-2928EEF2D740}"/>
              </a:ext>
            </a:extLst>
          </p:cNvPr>
          <p:cNvSpPr>
            <a:spLocks noGrp="1"/>
          </p:cNvSpPr>
          <p:nvPr>
            <p:ph type="sldNum" sz="quarter" idx="12"/>
          </p:nvPr>
        </p:nvSpPr>
        <p:spPr>
          <a:xfrm>
            <a:off x="10265568" y="6309360"/>
            <a:ext cx="1088231" cy="365125"/>
          </a:xfrm>
        </p:spPr>
        <p:txBody>
          <a:bodyPr vert="horz" lIns="91440" tIns="45720" rIns="91440" bIns="45720" rtlCol="0" anchor="ctr">
            <a:normAutofit/>
          </a:bodyPr>
          <a:lstStyle/>
          <a:p>
            <a:pPr>
              <a:spcAft>
                <a:spcPts val="600"/>
              </a:spcAft>
            </a:pPr>
            <a:fld id="{FFDDBCB6-152C-48CE-B51F-3D6FE7600374}" type="slidenum">
              <a:rPr lang="en-US">
                <a:solidFill>
                  <a:prstClr val="black">
                    <a:tint val="75000"/>
                  </a:prstClr>
                </a:solidFill>
              </a:rPr>
              <a:pPr>
                <a:spcAft>
                  <a:spcPts val="600"/>
                </a:spcAft>
              </a:pPr>
              <a:t>25</a:t>
            </a:fld>
            <a:endParaRPr lang="en-US">
              <a:solidFill>
                <a:prstClr val="black">
                  <a:tint val="75000"/>
                </a:prstClr>
              </a:solidFill>
            </a:endParaRPr>
          </a:p>
        </p:txBody>
      </p:sp>
      <p:sp>
        <p:nvSpPr>
          <p:cNvPr id="4" name="Content Placeholder 3">
            <a:extLst>
              <a:ext uri="{FF2B5EF4-FFF2-40B4-BE49-F238E27FC236}">
                <a16:creationId xmlns:a16="http://schemas.microsoft.com/office/drawing/2014/main" id="{DDA9A12B-5474-4342-98C1-6BF71B5AAEDA}"/>
              </a:ext>
            </a:extLst>
          </p:cNvPr>
          <p:cNvSpPr>
            <a:spLocks noGrp="1"/>
          </p:cNvSpPr>
          <p:nvPr>
            <p:ph sz="half" idx="1"/>
          </p:nvPr>
        </p:nvSpPr>
        <p:spPr>
          <a:xfrm>
            <a:off x="5053013" y="728663"/>
            <a:ext cx="3206750" cy="5022850"/>
          </a:xfrm>
        </p:spPr>
        <p:txBody>
          <a:bodyPr wrap="square" anchor="t">
            <a:normAutofit/>
          </a:bodyPr>
          <a:lstStyle/>
          <a:p>
            <a:pPr marL="0" indent="0">
              <a:buNone/>
            </a:pPr>
            <a:r>
              <a:rPr lang="en-US" dirty="0"/>
              <a:t>Top 5 Largest Footprint (gha/person) as of 2020</a:t>
            </a:r>
          </a:p>
          <a:p>
            <a:pPr marL="514350" indent="-514350">
              <a:buFont typeface="+mj-lt"/>
              <a:buAutoNum type="arabicPeriod"/>
            </a:pPr>
            <a:r>
              <a:rPr lang="en-US" dirty="0"/>
              <a:t>Luxembourg-15.82</a:t>
            </a:r>
          </a:p>
          <a:p>
            <a:pPr marL="514350" indent="-514350">
              <a:buFont typeface="+mj-lt"/>
              <a:buAutoNum type="arabicPeriod"/>
            </a:pPr>
            <a:r>
              <a:rPr lang="en-US" dirty="0"/>
              <a:t>Aruba-11.88</a:t>
            </a:r>
          </a:p>
          <a:p>
            <a:pPr marL="514350" indent="-514350">
              <a:buFont typeface="+mj-lt"/>
              <a:buAutoNum type="arabicPeriod"/>
            </a:pPr>
            <a:r>
              <a:rPr lang="en-US" dirty="0"/>
              <a:t>Qatar-10.8</a:t>
            </a:r>
          </a:p>
          <a:p>
            <a:pPr marL="514350" indent="-514350">
              <a:buFont typeface="+mj-lt"/>
              <a:buAutoNum type="arabicPeriod"/>
            </a:pPr>
            <a:r>
              <a:rPr lang="en-US" dirty="0"/>
              <a:t>Australia-9.31</a:t>
            </a:r>
          </a:p>
          <a:p>
            <a:pPr marL="514350" indent="-514350">
              <a:buFont typeface="+mj-lt"/>
              <a:buAutoNum type="arabicPeriod"/>
            </a:pPr>
            <a:r>
              <a:rPr lang="en-US" dirty="0"/>
              <a:t>United States-8.22</a:t>
            </a:r>
          </a:p>
          <a:p>
            <a:pPr marL="514350" indent="-514350">
              <a:buFont typeface="+mj-lt"/>
              <a:buAutoNum type="arabicPeriod"/>
            </a:pPr>
            <a:endParaRPr lang="en-US" dirty="0"/>
          </a:p>
          <a:p>
            <a:endParaRPr lang="en-US" dirty="0"/>
          </a:p>
        </p:txBody>
      </p:sp>
      <p:sp>
        <p:nvSpPr>
          <p:cNvPr id="5" name="Content Placeholder 4">
            <a:extLst>
              <a:ext uri="{FF2B5EF4-FFF2-40B4-BE49-F238E27FC236}">
                <a16:creationId xmlns:a16="http://schemas.microsoft.com/office/drawing/2014/main" id="{01DE5036-2088-4157-AC25-B1856F3433B9}"/>
              </a:ext>
            </a:extLst>
          </p:cNvPr>
          <p:cNvSpPr>
            <a:spLocks noGrp="1"/>
          </p:cNvSpPr>
          <p:nvPr>
            <p:ph sz="half" idx="2"/>
          </p:nvPr>
        </p:nvSpPr>
        <p:spPr>
          <a:xfrm>
            <a:off x="8342313" y="728663"/>
            <a:ext cx="3122613" cy="5022850"/>
          </a:xfrm>
        </p:spPr>
        <p:txBody>
          <a:bodyPr wrap="square" anchor="t">
            <a:normAutofit/>
          </a:bodyPr>
          <a:lstStyle/>
          <a:p>
            <a:pPr marL="0" indent="0">
              <a:buNone/>
            </a:pPr>
            <a:r>
              <a:rPr lang="en-US" dirty="0"/>
              <a:t>Bottom 5 Smallest Footprints (gha/person) as of 2020</a:t>
            </a:r>
          </a:p>
          <a:p>
            <a:pPr marL="514350" indent="-514350">
              <a:buFont typeface="+mj-lt"/>
              <a:buAutoNum type="arabicPeriod"/>
            </a:pPr>
            <a:r>
              <a:rPr lang="en-US" dirty="0"/>
              <a:t>Eritrea-.49</a:t>
            </a:r>
          </a:p>
          <a:p>
            <a:pPr marL="514350" indent="-514350">
              <a:buFont typeface="+mj-lt"/>
              <a:buAutoNum type="arabicPeriod"/>
            </a:pPr>
            <a:r>
              <a:rPr lang="en-US" dirty="0"/>
              <a:t>Timor-Leste-.48</a:t>
            </a:r>
          </a:p>
          <a:p>
            <a:pPr marL="514350" indent="-514350">
              <a:buFont typeface="+mj-lt"/>
              <a:buAutoNum type="arabicPeriod"/>
            </a:pPr>
            <a:r>
              <a:rPr lang="en-US" dirty="0"/>
              <a:t>Haiti-.61</a:t>
            </a:r>
          </a:p>
          <a:p>
            <a:pPr marL="514350" indent="-514350">
              <a:buFont typeface="+mj-lt"/>
              <a:buAutoNum type="arabicPeriod"/>
            </a:pPr>
            <a:r>
              <a:rPr lang="en-US" dirty="0"/>
              <a:t>Bangladesh-.72</a:t>
            </a:r>
          </a:p>
          <a:p>
            <a:pPr marL="514350" indent="-514350">
              <a:buFont typeface="+mj-lt"/>
              <a:buAutoNum type="arabicPeriod"/>
            </a:pPr>
            <a:r>
              <a:rPr lang="en-US" dirty="0"/>
              <a:t>Pakistan-.79</a:t>
            </a:r>
          </a:p>
          <a:p>
            <a:endParaRPr lang="en-US" dirty="0"/>
          </a:p>
        </p:txBody>
      </p:sp>
    </p:spTree>
    <p:extLst>
      <p:ext uri="{BB962C8B-B14F-4D97-AF65-F5344CB8AC3E}">
        <p14:creationId xmlns:p14="http://schemas.microsoft.com/office/powerpoint/2010/main" val="1815709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8B776F-1992-401E-B902-980FF9B2DD95}"/>
              </a:ext>
            </a:extLst>
          </p:cNvPr>
          <p:cNvSpPr>
            <a:spLocks noGrp="1"/>
          </p:cNvSpPr>
          <p:nvPr>
            <p:ph type="ctrTitle"/>
          </p:nvPr>
        </p:nvSpPr>
        <p:spPr>
          <a:xfrm>
            <a:off x="6421721" y="1060399"/>
            <a:ext cx="4805996" cy="1297115"/>
          </a:xfrm>
        </p:spPr>
        <p:txBody>
          <a:bodyPr anchor="t">
            <a:noAutofit/>
          </a:bodyPr>
          <a:lstStyle/>
          <a:p>
            <a:pPr algn="l"/>
            <a:r>
              <a:rPr lang="en-US" sz="3600" dirty="0">
                <a:solidFill>
                  <a:srgbClr val="000000"/>
                </a:solidFill>
              </a:rPr>
              <a:t>What Causes Environmental Problems and Why Do the Persist?</a:t>
            </a:r>
          </a:p>
        </p:txBody>
      </p:sp>
      <p:sp>
        <p:nvSpPr>
          <p:cNvPr id="19"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Chat">
            <a:extLst>
              <a:ext uri="{FF2B5EF4-FFF2-40B4-BE49-F238E27FC236}">
                <a16:creationId xmlns:a16="http://schemas.microsoft.com/office/drawing/2014/main" id="{F2961E25-B402-4EA3-B4C7-5CF79E13E2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6" name="Slide Number Placeholder 5">
            <a:extLst>
              <a:ext uri="{FF2B5EF4-FFF2-40B4-BE49-F238E27FC236}">
                <a16:creationId xmlns:a16="http://schemas.microsoft.com/office/drawing/2014/main" id="{F321A1D6-284C-4A2A-901D-6E2D8036C442}"/>
              </a:ext>
            </a:extLst>
          </p:cNvPr>
          <p:cNvSpPr>
            <a:spLocks noGrp="1"/>
          </p:cNvSpPr>
          <p:nvPr>
            <p:ph type="sldNum" sz="quarter" idx="12"/>
          </p:nvPr>
        </p:nvSpPr>
        <p:spPr>
          <a:xfrm>
            <a:off x="800211" y="6223702"/>
            <a:ext cx="511231" cy="314067"/>
          </a:xfrm>
        </p:spPr>
        <p:txBody>
          <a:bodyPr>
            <a:normAutofit/>
          </a:bodyPr>
          <a:lstStyle/>
          <a:p>
            <a:pPr algn="l">
              <a:spcAft>
                <a:spcPts val="600"/>
              </a:spcAft>
            </a:pPr>
            <a:fld id="{FFDDBCB6-152C-48CE-B51F-3D6FE7600374}" type="slidenum">
              <a:rPr lang="en-US" sz="1100">
                <a:solidFill>
                  <a:srgbClr val="898989"/>
                </a:solidFill>
              </a:rPr>
              <a:pPr algn="l">
                <a:spcAft>
                  <a:spcPts val="600"/>
                </a:spcAft>
              </a:pPr>
              <a:t>26</a:t>
            </a:fld>
            <a:endParaRPr lang="en-US" sz="1100">
              <a:solidFill>
                <a:srgbClr val="898989"/>
              </a:solidFill>
            </a:endParaRPr>
          </a:p>
        </p:txBody>
      </p:sp>
    </p:spTree>
    <p:extLst>
      <p:ext uri="{BB962C8B-B14F-4D97-AF65-F5344CB8AC3E}">
        <p14:creationId xmlns:p14="http://schemas.microsoft.com/office/powerpoint/2010/main" val="1456177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5867C0-C932-44BD-B1E0-B986A4FCD965}"/>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Human Population Growth</a:t>
            </a:r>
          </a:p>
        </p:txBody>
      </p:sp>
      <p:sp>
        <p:nvSpPr>
          <p:cNvPr id="5" name="Content Placeholder 4">
            <a:extLst>
              <a:ext uri="{FF2B5EF4-FFF2-40B4-BE49-F238E27FC236}">
                <a16:creationId xmlns:a16="http://schemas.microsoft.com/office/drawing/2014/main" id="{90446C66-C42D-4B9E-BC30-0206B219A379}"/>
              </a:ext>
            </a:extLst>
          </p:cNvPr>
          <p:cNvSpPr>
            <a:spLocks noGrp="1"/>
          </p:cNvSpPr>
          <p:nvPr>
            <p:ph idx="1"/>
          </p:nvPr>
        </p:nvSpPr>
        <p:spPr>
          <a:xfrm>
            <a:off x="643468" y="2638043"/>
            <a:ext cx="3363974" cy="3415623"/>
          </a:xfrm>
        </p:spPr>
        <p:txBody>
          <a:bodyPr>
            <a:normAutofit/>
          </a:bodyPr>
          <a:lstStyle/>
          <a:p>
            <a:r>
              <a:rPr lang="en-US" sz="2000" dirty="0"/>
              <a:t>Most scientists agree that major causes for environmental problems is human population growth.</a:t>
            </a:r>
          </a:p>
          <a:p>
            <a:endParaRPr lang="en-US" sz="2000" dirty="0"/>
          </a:p>
          <a:p>
            <a:r>
              <a:rPr lang="en-US" sz="2000" u="sng" dirty="0"/>
              <a:t>Exponential growth </a:t>
            </a:r>
            <a:r>
              <a:rPr lang="en-US" sz="2000" dirty="0"/>
              <a:t>occurs when a quantity increases at a fixed percentage per unit of time for example the current human populations growth rate is 1.1% per year. </a:t>
            </a:r>
          </a:p>
        </p:txBody>
      </p:sp>
      <p:pic>
        <p:nvPicPr>
          <p:cNvPr id="9" name="Graphic 8">
            <a:extLst>
              <a:ext uri="{FF2B5EF4-FFF2-40B4-BE49-F238E27FC236}">
                <a16:creationId xmlns:a16="http://schemas.microsoft.com/office/drawing/2014/main" id="{1FC60A03-AD81-476D-981F-C9BABF31BE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7764" y="623392"/>
            <a:ext cx="5981243" cy="6104222"/>
          </a:xfrm>
          <a:prstGeom prst="rect">
            <a:avLst/>
          </a:prstGeom>
        </p:spPr>
      </p:pic>
      <p:sp>
        <p:nvSpPr>
          <p:cNvPr id="10" name="TextBox 9">
            <a:extLst>
              <a:ext uri="{FF2B5EF4-FFF2-40B4-BE49-F238E27FC236}">
                <a16:creationId xmlns:a16="http://schemas.microsoft.com/office/drawing/2014/main" id="{974D278F-99AD-45C5-905A-C1540D6A0781}"/>
              </a:ext>
            </a:extLst>
          </p:cNvPr>
          <p:cNvSpPr txBox="1"/>
          <p:nvPr/>
        </p:nvSpPr>
        <p:spPr>
          <a:xfrm>
            <a:off x="6096000" y="211436"/>
            <a:ext cx="5233181" cy="369332"/>
          </a:xfrm>
          <a:prstGeom prst="rect">
            <a:avLst/>
          </a:prstGeom>
          <a:noFill/>
        </p:spPr>
        <p:txBody>
          <a:bodyPr wrap="square" rtlCol="0">
            <a:spAutoFit/>
          </a:bodyPr>
          <a:lstStyle/>
          <a:p>
            <a:r>
              <a:rPr lang="en-US" dirty="0">
                <a:solidFill>
                  <a:schemeClr val="bg1"/>
                </a:solidFill>
              </a:rPr>
              <a:t>Human Population Growth Rate Predictions</a:t>
            </a:r>
          </a:p>
        </p:txBody>
      </p:sp>
      <p:sp>
        <p:nvSpPr>
          <p:cNvPr id="11" name="TextBox 10">
            <a:extLst>
              <a:ext uri="{FF2B5EF4-FFF2-40B4-BE49-F238E27FC236}">
                <a16:creationId xmlns:a16="http://schemas.microsoft.com/office/drawing/2014/main" id="{5E6379DD-7FFB-47EC-AF7C-7EAAA6754D8C}"/>
              </a:ext>
            </a:extLst>
          </p:cNvPr>
          <p:cNvSpPr txBox="1"/>
          <p:nvPr/>
        </p:nvSpPr>
        <p:spPr>
          <a:xfrm>
            <a:off x="8288385" y="1561514"/>
            <a:ext cx="1615270" cy="646331"/>
          </a:xfrm>
          <a:prstGeom prst="rect">
            <a:avLst/>
          </a:prstGeom>
          <a:noFill/>
        </p:spPr>
        <p:txBody>
          <a:bodyPr wrap="square" rtlCol="0">
            <a:spAutoFit/>
          </a:bodyPr>
          <a:lstStyle/>
          <a:p>
            <a:r>
              <a:rPr lang="en-US" dirty="0">
                <a:solidFill>
                  <a:schemeClr val="bg1"/>
                </a:solidFill>
              </a:rPr>
              <a:t>Exponential Growth</a:t>
            </a:r>
          </a:p>
        </p:txBody>
      </p:sp>
      <p:cxnSp>
        <p:nvCxnSpPr>
          <p:cNvPr id="13" name="Straight Arrow Connector 12">
            <a:extLst>
              <a:ext uri="{FF2B5EF4-FFF2-40B4-BE49-F238E27FC236}">
                <a16:creationId xmlns:a16="http://schemas.microsoft.com/office/drawing/2014/main" id="{406AA0C1-91D8-402E-9A95-C9A0BED393FE}"/>
              </a:ext>
            </a:extLst>
          </p:cNvPr>
          <p:cNvCxnSpPr>
            <a:cxnSpLocks/>
          </p:cNvCxnSpPr>
          <p:nvPr/>
        </p:nvCxnSpPr>
        <p:spPr>
          <a:xfrm>
            <a:off x="9256542" y="2011680"/>
            <a:ext cx="1097279" cy="1961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79BB2BB2-B9ED-4E2B-A55A-8DF8D5E53FD6}"/>
              </a:ext>
            </a:extLst>
          </p:cNvPr>
          <p:cNvSpPr txBox="1"/>
          <p:nvPr/>
        </p:nvSpPr>
        <p:spPr>
          <a:xfrm>
            <a:off x="10846191" y="3158981"/>
            <a:ext cx="1345809" cy="646331"/>
          </a:xfrm>
          <a:prstGeom prst="rect">
            <a:avLst/>
          </a:prstGeom>
          <a:noFill/>
        </p:spPr>
        <p:txBody>
          <a:bodyPr wrap="square" rtlCol="0">
            <a:spAutoFit/>
          </a:bodyPr>
          <a:lstStyle/>
          <a:p>
            <a:r>
              <a:rPr lang="en-US" dirty="0">
                <a:solidFill>
                  <a:schemeClr val="bg1"/>
                </a:solidFill>
              </a:rPr>
              <a:t>Logistical Growth</a:t>
            </a:r>
          </a:p>
        </p:txBody>
      </p:sp>
      <p:cxnSp>
        <p:nvCxnSpPr>
          <p:cNvPr id="18" name="Straight Arrow Connector 17">
            <a:extLst>
              <a:ext uri="{FF2B5EF4-FFF2-40B4-BE49-F238E27FC236}">
                <a16:creationId xmlns:a16="http://schemas.microsoft.com/office/drawing/2014/main" id="{08B88028-A96E-4D18-BA31-598C125B1486}"/>
              </a:ext>
            </a:extLst>
          </p:cNvPr>
          <p:cNvCxnSpPr/>
          <p:nvPr/>
        </p:nvCxnSpPr>
        <p:spPr>
          <a:xfrm flipH="1" flipV="1">
            <a:off x="11043138" y="2827606"/>
            <a:ext cx="112542" cy="225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Slide Number Placeholder 19">
            <a:extLst>
              <a:ext uri="{FF2B5EF4-FFF2-40B4-BE49-F238E27FC236}">
                <a16:creationId xmlns:a16="http://schemas.microsoft.com/office/drawing/2014/main" id="{665ACBCB-F7CA-4679-BA88-04217B015DBD}"/>
              </a:ext>
            </a:extLst>
          </p:cNvPr>
          <p:cNvSpPr>
            <a:spLocks noGrp="1"/>
          </p:cNvSpPr>
          <p:nvPr>
            <p:ph type="sldNum" sz="quarter" idx="12"/>
          </p:nvPr>
        </p:nvSpPr>
        <p:spPr/>
        <p:txBody>
          <a:bodyPr/>
          <a:lstStyle/>
          <a:p>
            <a:fld id="{FFDDBCB6-152C-48CE-B51F-3D6FE7600374}" type="slidenum">
              <a:rPr lang="en-US" smtClean="0"/>
              <a:t>27</a:t>
            </a:fld>
            <a:endParaRPr lang="en-US" dirty="0"/>
          </a:p>
        </p:txBody>
      </p:sp>
    </p:spTree>
    <p:extLst>
      <p:ext uri="{BB962C8B-B14F-4D97-AF65-F5344CB8AC3E}">
        <p14:creationId xmlns:p14="http://schemas.microsoft.com/office/powerpoint/2010/main" val="402635932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C1BE4-3ED2-4478-93BD-21A819AC7D13}"/>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Affluence and Resource Use</a:t>
            </a:r>
          </a:p>
        </p:txBody>
      </p:sp>
      <p:cxnSp>
        <p:nvCxnSpPr>
          <p:cNvPr id="21"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DE29F19-6577-490A-9D78-FC73F267F822}"/>
              </a:ext>
            </a:extLst>
          </p:cNvPr>
          <p:cNvSpPr>
            <a:spLocks noGrp="1"/>
          </p:cNvSpPr>
          <p:nvPr>
            <p:ph idx="1"/>
          </p:nvPr>
        </p:nvSpPr>
        <p:spPr>
          <a:xfrm>
            <a:off x="4976031" y="963877"/>
            <a:ext cx="6377769" cy="4930246"/>
          </a:xfrm>
        </p:spPr>
        <p:txBody>
          <a:bodyPr anchor="ctr">
            <a:normAutofit/>
          </a:bodyPr>
          <a:lstStyle/>
          <a:p>
            <a:r>
              <a:rPr lang="en-US" sz="2200" dirty="0"/>
              <a:t>The lifestyles of the </a:t>
            </a:r>
            <a:r>
              <a:rPr lang="en-US" sz="2200" b="1" u="sng" dirty="0"/>
              <a:t>growing population </a:t>
            </a:r>
            <a:r>
              <a:rPr lang="en-US" sz="2200" dirty="0"/>
              <a:t>of consumers are built on growing affluence (wealth).</a:t>
            </a:r>
          </a:p>
          <a:p>
            <a:r>
              <a:rPr lang="en-US" sz="2200" dirty="0"/>
              <a:t>The wealthier an individual or populations is the </a:t>
            </a:r>
            <a:r>
              <a:rPr lang="en-US" sz="2200" b="1" u="sng" dirty="0"/>
              <a:t>more resources </a:t>
            </a:r>
            <a:r>
              <a:rPr lang="en-US" sz="2200" dirty="0"/>
              <a:t>they consume. This is a problem with a growing population unless individuals make the choice to live more sustainably.</a:t>
            </a:r>
          </a:p>
          <a:p>
            <a:endParaRPr lang="en-US" sz="2200" dirty="0"/>
          </a:p>
          <a:p>
            <a:r>
              <a:rPr lang="en-US" sz="2200" dirty="0"/>
              <a:t>The World Wildlife Fund predicted in 2012 that if every person lived like an American that we would need </a:t>
            </a:r>
            <a:r>
              <a:rPr lang="en-US" sz="2200" b="1" u="sng" dirty="0"/>
              <a:t>five</a:t>
            </a:r>
            <a:r>
              <a:rPr lang="en-US" sz="2200" dirty="0"/>
              <a:t> Earth’s to sustain the consumption.</a:t>
            </a:r>
          </a:p>
          <a:p>
            <a:endParaRPr lang="en-US" sz="2200" dirty="0"/>
          </a:p>
          <a:p>
            <a:r>
              <a:rPr lang="en-US" sz="2200" dirty="0"/>
              <a:t>By 2050, it is estimated we will need 3 Earth’s to be sustainable.</a:t>
            </a:r>
          </a:p>
        </p:txBody>
      </p:sp>
      <p:sp>
        <p:nvSpPr>
          <p:cNvPr id="5" name="Slide Number Placeholder 4">
            <a:extLst>
              <a:ext uri="{FF2B5EF4-FFF2-40B4-BE49-F238E27FC236}">
                <a16:creationId xmlns:a16="http://schemas.microsoft.com/office/drawing/2014/main" id="{589BAE75-2AB0-4243-AC1C-3A09CECF0B29}"/>
              </a:ext>
            </a:extLst>
          </p:cNvPr>
          <p:cNvSpPr>
            <a:spLocks noGrp="1"/>
          </p:cNvSpPr>
          <p:nvPr>
            <p:ph type="sldNum" sz="quarter" idx="12"/>
          </p:nvPr>
        </p:nvSpPr>
        <p:spPr>
          <a:xfrm>
            <a:off x="10571516" y="6033479"/>
            <a:ext cx="782283" cy="365125"/>
          </a:xfrm>
        </p:spPr>
        <p:txBody>
          <a:bodyPr>
            <a:normAutofit/>
          </a:bodyPr>
          <a:lstStyle/>
          <a:p>
            <a:pPr>
              <a:spcAft>
                <a:spcPts val="600"/>
              </a:spcAft>
            </a:pPr>
            <a:fld id="{FFDDBCB6-152C-48CE-B51F-3D6FE7600374}" type="slidenum">
              <a:rPr lang="en-US" sz="1050">
                <a:solidFill>
                  <a:schemeClr val="tx1">
                    <a:alpha val="80000"/>
                  </a:schemeClr>
                </a:solidFill>
              </a:rPr>
              <a:pPr>
                <a:spcAft>
                  <a:spcPts val="600"/>
                </a:spcAft>
              </a:pPr>
              <a:t>28</a:t>
            </a:fld>
            <a:endParaRPr lang="en-US" sz="1050">
              <a:solidFill>
                <a:schemeClr val="tx1">
                  <a:alpha val="80000"/>
                </a:schemeClr>
              </a:solidFill>
            </a:endParaRPr>
          </a:p>
        </p:txBody>
      </p:sp>
    </p:spTree>
    <p:extLst>
      <p:ext uri="{BB962C8B-B14F-4D97-AF65-F5344CB8AC3E}">
        <p14:creationId xmlns:p14="http://schemas.microsoft.com/office/powerpoint/2010/main" val="1346449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8E9FF09-ABF5-4A05-9F43-6DF168BF827B}"/>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Poverties Impact on the Environment</a:t>
            </a:r>
          </a:p>
        </p:txBody>
      </p:sp>
      <p:sp>
        <p:nvSpPr>
          <p:cNvPr id="3" name="Content Placeholder 2">
            <a:extLst>
              <a:ext uri="{FF2B5EF4-FFF2-40B4-BE49-F238E27FC236}">
                <a16:creationId xmlns:a16="http://schemas.microsoft.com/office/drawing/2014/main" id="{12CA4DA0-B8C0-4414-863F-1236219AF2EC}"/>
              </a:ext>
            </a:extLst>
          </p:cNvPr>
          <p:cNvSpPr>
            <a:spLocks noGrp="1"/>
          </p:cNvSpPr>
          <p:nvPr>
            <p:ph idx="1"/>
          </p:nvPr>
        </p:nvSpPr>
        <p:spPr>
          <a:xfrm>
            <a:off x="1424904" y="2494450"/>
            <a:ext cx="4053545" cy="3563159"/>
          </a:xfrm>
        </p:spPr>
        <p:txBody>
          <a:bodyPr>
            <a:normAutofit lnSpcReduction="10000"/>
          </a:bodyPr>
          <a:lstStyle/>
          <a:p>
            <a:r>
              <a:rPr lang="en-US" sz="1900" b="1" u="sng" dirty="0"/>
              <a:t>Poverty </a:t>
            </a:r>
            <a:r>
              <a:rPr lang="en-US" sz="1900" dirty="0"/>
              <a:t>is the condition where people do not have enough money to fulfill their basic needs for food, water, shelter, health care and education. </a:t>
            </a:r>
          </a:p>
          <a:p>
            <a:r>
              <a:rPr lang="en-US" sz="1900" dirty="0"/>
              <a:t>3 in 10 people on Earth live in poverty (~$3.10/day) or about 2.1 Billion people.</a:t>
            </a:r>
          </a:p>
          <a:p>
            <a:pPr lvl="1"/>
            <a:r>
              <a:rPr lang="en-US" sz="1900" dirty="0"/>
              <a:t>Of the 2.1 Billion- 900 million live in extreme poverty (~$1.90/day) </a:t>
            </a:r>
          </a:p>
          <a:p>
            <a:pPr lvl="1"/>
            <a:r>
              <a:rPr lang="en-US" sz="1900" dirty="0"/>
              <a:t>900 million is about 3 times the US population (~330million)</a:t>
            </a:r>
          </a:p>
        </p:txBody>
      </p:sp>
      <p:pic>
        <p:nvPicPr>
          <p:cNvPr id="7" name="Picture 6" descr="A close up of an old building&#10;&#10;Description automatically generated">
            <a:extLst>
              <a:ext uri="{FF2B5EF4-FFF2-40B4-BE49-F238E27FC236}">
                <a16:creationId xmlns:a16="http://schemas.microsoft.com/office/drawing/2014/main" id="{C3AB4268-6CD4-42ED-A8D4-6B2109714990}"/>
              </a:ext>
            </a:extLst>
          </p:cNvPr>
          <p:cNvPicPr>
            <a:picLocks noChangeAspect="1"/>
          </p:cNvPicPr>
          <p:nvPr/>
        </p:nvPicPr>
        <p:blipFill rotWithShape="1">
          <a:blip r:embed="rId3">
            <a:extLst>
              <a:ext uri="{28A0092B-C50C-407E-A947-70E740481C1C}">
                <a14:useLocalDpi xmlns:a14="http://schemas.microsoft.com/office/drawing/2010/main" val="0"/>
              </a:ext>
            </a:extLst>
          </a:blip>
          <a:srcRect r="5323"/>
          <a:stretch/>
        </p:blipFill>
        <p:spPr>
          <a:xfrm>
            <a:off x="6098892" y="2492376"/>
            <a:ext cx="4802404" cy="3563372"/>
          </a:xfrm>
          <a:prstGeom prst="rect">
            <a:avLst/>
          </a:prstGeom>
        </p:spPr>
      </p:pic>
      <p:sp>
        <p:nvSpPr>
          <p:cNvPr id="5" name="Slide Number Placeholder 4">
            <a:extLst>
              <a:ext uri="{FF2B5EF4-FFF2-40B4-BE49-F238E27FC236}">
                <a16:creationId xmlns:a16="http://schemas.microsoft.com/office/drawing/2014/main" id="{76DDF71B-399B-4EBC-9F1D-1037EB337C4B}"/>
              </a:ext>
            </a:extLst>
          </p:cNvPr>
          <p:cNvSpPr>
            <a:spLocks noGrp="1"/>
          </p:cNvSpPr>
          <p:nvPr>
            <p:ph type="sldNum" sz="quarter" idx="12"/>
          </p:nvPr>
        </p:nvSpPr>
        <p:spPr>
          <a:xfrm>
            <a:off x="10707624" y="6382512"/>
            <a:ext cx="685800" cy="320040"/>
          </a:xfrm>
        </p:spPr>
        <p:txBody>
          <a:bodyPr>
            <a:normAutofit/>
          </a:bodyPr>
          <a:lstStyle/>
          <a:p>
            <a:pPr>
              <a:spcAft>
                <a:spcPts val="600"/>
              </a:spcAft>
            </a:pPr>
            <a:fld id="{FFDDBCB6-152C-48CE-B51F-3D6FE7600374}" type="slidenum">
              <a:rPr lang="en-US" sz="1000"/>
              <a:pPr>
                <a:spcAft>
                  <a:spcPts val="600"/>
                </a:spcAft>
              </a:pPr>
              <a:t>29</a:t>
            </a:fld>
            <a:endParaRPr lang="en-US" sz="1000"/>
          </a:p>
        </p:txBody>
      </p:sp>
    </p:spTree>
    <p:extLst>
      <p:ext uri="{BB962C8B-B14F-4D97-AF65-F5344CB8AC3E}">
        <p14:creationId xmlns:p14="http://schemas.microsoft.com/office/powerpoint/2010/main" val="3421856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3D16-1E69-4EC5-98FA-27F1867AFFA3}"/>
              </a:ext>
            </a:extLst>
          </p:cNvPr>
          <p:cNvSpPr>
            <a:spLocks noGrp="1"/>
          </p:cNvSpPr>
          <p:nvPr>
            <p:ph type="title"/>
          </p:nvPr>
        </p:nvSpPr>
        <p:spPr/>
        <p:txBody>
          <a:bodyPr>
            <a:normAutofit/>
          </a:bodyPr>
          <a:lstStyle/>
          <a:p>
            <a:r>
              <a:rPr lang="en-US" dirty="0"/>
              <a:t>Welcome to Environmental Science</a:t>
            </a:r>
          </a:p>
        </p:txBody>
      </p:sp>
      <p:sp>
        <p:nvSpPr>
          <p:cNvPr id="4" name="Content Placeholder 3">
            <a:extLst>
              <a:ext uri="{FF2B5EF4-FFF2-40B4-BE49-F238E27FC236}">
                <a16:creationId xmlns:a16="http://schemas.microsoft.com/office/drawing/2014/main" id="{151899B0-E8F9-4164-B179-A12FF4405AA7}"/>
              </a:ext>
            </a:extLst>
          </p:cNvPr>
          <p:cNvSpPr>
            <a:spLocks noGrp="1"/>
          </p:cNvSpPr>
          <p:nvPr>
            <p:ph idx="1"/>
          </p:nvPr>
        </p:nvSpPr>
        <p:spPr/>
        <p:txBody>
          <a:bodyPr/>
          <a:lstStyle/>
          <a:p>
            <a:r>
              <a:rPr lang="en-US" dirty="0"/>
              <a:t>What does environmental science mean to you?</a:t>
            </a:r>
          </a:p>
          <a:p>
            <a:r>
              <a:rPr lang="en-US" dirty="0"/>
              <a:t>What does sustainability mean to you?</a:t>
            </a:r>
          </a:p>
          <a:p>
            <a:r>
              <a:rPr lang="en-US" dirty="0"/>
              <a:t>In what way do you think environmental science and sustainability are related?</a:t>
            </a:r>
          </a:p>
          <a:p>
            <a:endParaRPr lang="en-US" dirty="0"/>
          </a:p>
          <a:p>
            <a:r>
              <a:rPr lang="en-US" dirty="0"/>
              <a:t>What do you think/hope to learn in this course? </a:t>
            </a:r>
          </a:p>
          <a:p>
            <a:endParaRPr lang="en-US" dirty="0"/>
          </a:p>
        </p:txBody>
      </p:sp>
      <p:sp>
        <p:nvSpPr>
          <p:cNvPr id="5" name="Slide Number Placeholder 4">
            <a:extLst>
              <a:ext uri="{FF2B5EF4-FFF2-40B4-BE49-F238E27FC236}">
                <a16:creationId xmlns:a16="http://schemas.microsoft.com/office/drawing/2014/main" id="{2BB4B102-AECA-482E-A337-205606D94EFF}"/>
              </a:ext>
            </a:extLst>
          </p:cNvPr>
          <p:cNvSpPr>
            <a:spLocks noGrp="1"/>
          </p:cNvSpPr>
          <p:nvPr>
            <p:ph type="sldNum" sz="quarter" idx="12"/>
          </p:nvPr>
        </p:nvSpPr>
        <p:spPr/>
        <p:txBody>
          <a:bodyPr/>
          <a:lstStyle/>
          <a:p>
            <a:fld id="{FFDDBCB6-152C-48CE-B51F-3D6FE7600374}" type="slidenum">
              <a:rPr lang="en-US" smtClean="0"/>
              <a:t>3</a:t>
            </a:fld>
            <a:endParaRPr lang="en-US" dirty="0"/>
          </a:p>
        </p:txBody>
      </p:sp>
      <p:pic>
        <p:nvPicPr>
          <p:cNvPr id="7" name="Graphic 6" descr="Presentation with Checklist">
            <a:extLst>
              <a:ext uri="{FF2B5EF4-FFF2-40B4-BE49-F238E27FC236}">
                <a16:creationId xmlns:a16="http://schemas.microsoft.com/office/drawing/2014/main" id="{BE5D7DAA-08C3-489C-B5C0-999995516A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7205" y="3828172"/>
            <a:ext cx="1142998" cy="1142998"/>
          </a:xfrm>
          <a:prstGeom prst="rect">
            <a:avLst/>
          </a:prstGeom>
        </p:spPr>
      </p:pic>
    </p:spTree>
    <p:extLst>
      <p:ext uri="{BB962C8B-B14F-4D97-AF65-F5344CB8AC3E}">
        <p14:creationId xmlns:p14="http://schemas.microsoft.com/office/powerpoint/2010/main" val="1868805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7E3D218-4903-438D-AAC5-80883D8AD873}"/>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Impact of Poverty</a:t>
            </a:r>
          </a:p>
        </p:txBody>
      </p:sp>
      <p:sp>
        <p:nvSpPr>
          <p:cNvPr id="3" name="Content Placeholder 2">
            <a:extLst>
              <a:ext uri="{FF2B5EF4-FFF2-40B4-BE49-F238E27FC236}">
                <a16:creationId xmlns:a16="http://schemas.microsoft.com/office/drawing/2014/main" id="{8FE656CA-F26E-4932-98D5-765AF3F14B3A}"/>
              </a:ext>
            </a:extLst>
          </p:cNvPr>
          <p:cNvSpPr>
            <a:spLocks noGrp="1"/>
          </p:cNvSpPr>
          <p:nvPr>
            <p:ph idx="1"/>
          </p:nvPr>
        </p:nvSpPr>
        <p:spPr>
          <a:xfrm>
            <a:off x="1424904" y="2494450"/>
            <a:ext cx="4053545" cy="3563159"/>
          </a:xfrm>
        </p:spPr>
        <p:txBody>
          <a:bodyPr>
            <a:normAutofit/>
          </a:bodyPr>
          <a:lstStyle/>
          <a:p>
            <a:r>
              <a:rPr lang="en-US" sz="2200" dirty="0"/>
              <a:t>People living in poverty focus on getting their </a:t>
            </a:r>
            <a:r>
              <a:rPr lang="en-US" sz="2200" b="1" u="sng" dirty="0"/>
              <a:t>daily needs </a:t>
            </a:r>
            <a:r>
              <a:rPr lang="en-US" sz="2200" dirty="0"/>
              <a:t>met (food, water, fuel for heating water and the shelter)</a:t>
            </a:r>
          </a:p>
          <a:p>
            <a:r>
              <a:rPr lang="en-US" sz="2200" dirty="0"/>
              <a:t>As a result, the long-term environmental consequences are not a concern…</a:t>
            </a:r>
            <a:r>
              <a:rPr lang="en-US" sz="2200" b="1" u="sng" dirty="0"/>
              <a:t>survival is</a:t>
            </a:r>
            <a:r>
              <a:rPr lang="en-US" sz="2200" dirty="0"/>
              <a:t>. </a:t>
            </a:r>
          </a:p>
          <a:p>
            <a:r>
              <a:rPr lang="en-US" sz="2200" dirty="0"/>
              <a:t>People in these situations may be forced to degrade their resources just to survive. </a:t>
            </a:r>
          </a:p>
        </p:txBody>
      </p:sp>
      <p:pic>
        <p:nvPicPr>
          <p:cNvPr id="7" name="Picture 6" descr="A close up of text on a white background&#10;&#10;Description automatically generated">
            <a:extLst>
              <a:ext uri="{FF2B5EF4-FFF2-40B4-BE49-F238E27FC236}">
                <a16:creationId xmlns:a16="http://schemas.microsoft.com/office/drawing/2014/main" id="{72B0313C-E5AD-4020-B22A-18F3F437B5E2}"/>
              </a:ext>
            </a:extLst>
          </p:cNvPr>
          <p:cNvPicPr>
            <a:picLocks noChangeAspect="1"/>
          </p:cNvPicPr>
          <p:nvPr/>
        </p:nvPicPr>
        <p:blipFill rotWithShape="1">
          <a:blip r:embed="rId3">
            <a:extLst>
              <a:ext uri="{28A0092B-C50C-407E-A947-70E740481C1C}">
                <a14:useLocalDpi xmlns:a14="http://schemas.microsoft.com/office/drawing/2010/main" val="0"/>
              </a:ext>
            </a:extLst>
          </a:blip>
          <a:srcRect t="12797" r="1" b="1671"/>
          <a:stretch/>
        </p:blipFill>
        <p:spPr>
          <a:xfrm>
            <a:off x="6098892" y="2492376"/>
            <a:ext cx="4802404" cy="3563372"/>
          </a:xfrm>
          <a:prstGeom prst="rect">
            <a:avLst/>
          </a:prstGeom>
        </p:spPr>
      </p:pic>
      <p:sp>
        <p:nvSpPr>
          <p:cNvPr id="5" name="Slide Number Placeholder 4">
            <a:extLst>
              <a:ext uri="{FF2B5EF4-FFF2-40B4-BE49-F238E27FC236}">
                <a16:creationId xmlns:a16="http://schemas.microsoft.com/office/drawing/2014/main" id="{56773DE2-A874-497D-B076-03AFECD97F2F}"/>
              </a:ext>
            </a:extLst>
          </p:cNvPr>
          <p:cNvSpPr>
            <a:spLocks noGrp="1"/>
          </p:cNvSpPr>
          <p:nvPr>
            <p:ph type="sldNum" sz="quarter" idx="12"/>
          </p:nvPr>
        </p:nvSpPr>
        <p:spPr>
          <a:xfrm>
            <a:off x="10707624" y="6382512"/>
            <a:ext cx="685800" cy="320040"/>
          </a:xfrm>
        </p:spPr>
        <p:txBody>
          <a:bodyPr>
            <a:normAutofit/>
          </a:bodyPr>
          <a:lstStyle/>
          <a:p>
            <a:pPr>
              <a:spcAft>
                <a:spcPts val="600"/>
              </a:spcAft>
            </a:pPr>
            <a:fld id="{FFDDBCB6-152C-48CE-B51F-3D6FE7600374}" type="slidenum">
              <a:rPr lang="en-US" sz="1000"/>
              <a:pPr>
                <a:spcAft>
                  <a:spcPts val="600"/>
                </a:spcAft>
              </a:pPr>
              <a:t>30</a:t>
            </a:fld>
            <a:endParaRPr lang="en-US" sz="1000"/>
          </a:p>
        </p:txBody>
      </p:sp>
    </p:spTree>
    <p:extLst>
      <p:ext uri="{BB962C8B-B14F-4D97-AF65-F5344CB8AC3E}">
        <p14:creationId xmlns:p14="http://schemas.microsoft.com/office/powerpoint/2010/main" val="825136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144A-CFC0-4855-8BFA-4A51EEF72D97}"/>
              </a:ext>
            </a:extLst>
          </p:cNvPr>
          <p:cNvSpPr>
            <a:spLocks noGrp="1"/>
          </p:cNvSpPr>
          <p:nvPr>
            <p:ph type="title"/>
          </p:nvPr>
        </p:nvSpPr>
        <p:spPr>
          <a:xfrm>
            <a:off x="838200" y="1030143"/>
            <a:ext cx="10515600" cy="1325563"/>
          </a:xfrm>
        </p:spPr>
        <p:txBody>
          <a:bodyPr>
            <a:normAutofit/>
          </a:bodyPr>
          <a:lstStyle/>
          <a:p>
            <a:pPr algn="ctr"/>
            <a:r>
              <a:rPr lang="en-US" sz="4100"/>
              <a:t>People are Becoming Increasingly Isolated from Nature</a:t>
            </a:r>
          </a:p>
        </p:txBody>
      </p:sp>
      <p:sp>
        <p:nvSpPr>
          <p:cNvPr id="11" name="Rectangle 10">
            <a:extLst>
              <a:ext uri="{FF2B5EF4-FFF2-40B4-BE49-F238E27FC236}">
                <a16:creationId xmlns:a16="http://schemas.microsoft.com/office/drawing/2014/main" id="{302D80CF-1D0F-48E8-B11B-471AF24FB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AA3CC01-6D9E-4265-9F57-4D028CE043A9}"/>
              </a:ext>
            </a:extLst>
          </p:cNvPr>
          <p:cNvSpPr>
            <a:spLocks noGrp="1"/>
          </p:cNvSpPr>
          <p:nvPr>
            <p:ph type="sldNum" sz="quarter" idx="12"/>
          </p:nvPr>
        </p:nvSpPr>
        <p:spPr>
          <a:xfrm>
            <a:off x="8610600" y="6356350"/>
            <a:ext cx="2743200" cy="365125"/>
          </a:xfrm>
        </p:spPr>
        <p:txBody>
          <a:bodyPr>
            <a:normAutofit/>
          </a:bodyPr>
          <a:lstStyle/>
          <a:p>
            <a:pPr>
              <a:spcAft>
                <a:spcPts val="600"/>
              </a:spcAft>
            </a:pPr>
            <a:fld id="{FFDDBCB6-152C-48CE-B51F-3D6FE7600374}" type="slidenum">
              <a:rPr lang="en-US" smtClean="0"/>
              <a:pPr>
                <a:spcAft>
                  <a:spcPts val="600"/>
                </a:spcAft>
              </a:pPr>
              <a:t>31</a:t>
            </a:fld>
            <a:endParaRPr lang="en-US"/>
          </a:p>
        </p:txBody>
      </p:sp>
      <p:graphicFrame>
        <p:nvGraphicFramePr>
          <p:cNvPr id="7" name="Content Placeholder 2">
            <a:extLst>
              <a:ext uri="{FF2B5EF4-FFF2-40B4-BE49-F238E27FC236}">
                <a16:creationId xmlns:a16="http://schemas.microsoft.com/office/drawing/2014/main" id="{0A45DD51-55FF-4022-B337-9D85D0ADAE1E}"/>
              </a:ext>
            </a:extLst>
          </p:cNvPr>
          <p:cNvGraphicFramePr>
            <a:graphicFrameLocks noGrp="1"/>
          </p:cNvGraphicFramePr>
          <p:nvPr>
            <p:ph idx="1"/>
            <p:extLst>
              <p:ext uri="{D42A27DB-BD31-4B8C-83A1-F6EECF244321}">
                <p14:modId xmlns:p14="http://schemas.microsoft.com/office/powerpoint/2010/main" val="297550165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440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0106-BC56-4B2A-9106-05E3DCCFDA3C}"/>
              </a:ext>
            </a:extLst>
          </p:cNvPr>
          <p:cNvSpPr>
            <a:spLocks noGrp="1"/>
          </p:cNvSpPr>
          <p:nvPr>
            <p:ph type="title"/>
          </p:nvPr>
        </p:nvSpPr>
        <p:spPr>
          <a:xfrm>
            <a:off x="1136428" y="627564"/>
            <a:ext cx="7474172" cy="1325563"/>
          </a:xfrm>
        </p:spPr>
        <p:txBody>
          <a:bodyPr>
            <a:normAutofit/>
          </a:bodyPr>
          <a:lstStyle/>
          <a:p>
            <a:r>
              <a:rPr lang="en-US" sz="4100"/>
              <a:t>People Have Different Perspectives About Environmental Issues</a:t>
            </a:r>
          </a:p>
        </p:txBody>
      </p:sp>
      <p:sp>
        <p:nvSpPr>
          <p:cNvPr id="3" name="Content Placeholder 2">
            <a:extLst>
              <a:ext uri="{FF2B5EF4-FFF2-40B4-BE49-F238E27FC236}">
                <a16:creationId xmlns:a16="http://schemas.microsoft.com/office/drawing/2014/main" id="{6E16F1F7-D7CF-419E-8116-893CE638D5C1}"/>
              </a:ext>
            </a:extLst>
          </p:cNvPr>
          <p:cNvSpPr>
            <a:spLocks noGrp="1"/>
          </p:cNvSpPr>
          <p:nvPr>
            <p:ph idx="1"/>
          </p:nvPr>
        </p:nvSpPr>
        <p:spPr>
          <a:xfrm>
            <a:off x="407963" y="2358913"/>
            <a:ext cx="8507437" cy="3997437"/>
          </a:xfrm>
        </p:spPr>
        <p:txBody>
          <a:bodyPr anchor="ctr">
            <a:noAutofit/>
          </a:bodyPr>
          <a:lstStyle/>
          <a:p>
            <a:r>
              <a:rPr lang="en-US" sz="2400" dirty="0"/>
              <a:t>People’s opinions differ on the seriousness of environmental problems.</a:t>
            </a:r>
          </a:p>
          <a:p>
            <a:r>
              <a:rPr lang="en-US" sz="2400" dirty="0"/>
              <a:t>These difference occur because people have varying environmental worldviews. </a:t>
            </a:r>
          </a:p>
          <a:p>
            <a:pPr lvl="1"/>
            <a:r>
              <a:rPr lang="en-US" b="1" u="sng" dirty="0"/>
              <a:t>Environmental worldview </a:t>
            </a:r>
            <a:r>
              <a:rPr lang="en-US" dirty="0"/>
              <a:t>is your set of assumptions and values concerning the natural world and what you think your role is in managing it.</a:t>
            </a:r>
          </a:p>
          <a:p>
            <a:pPr lvl="1"/>
            <a:endParaRPr lang="en-US" dirty="0"/>
          </a:p>
          <a:p>
            <a:pPr lvl="1"/>
            <a:r>
              <a:rPr lang="en-US" b="1" u="sng" dirty="0"/>
              <a:t>Environmental Ethics </a:t>
            </a:r>
            <a:r>
              <a:rPr lang="en-US" dirty="0"/>
              <a:t>is the study of varying beliefs about what is right and wrong with how people treat the environment. </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Earth Globe Americas">
            <a:extLst>
              <a:ext uri="{FF2B5EF4-FFF2-40B4-BE49-F238E27FC236}">
                <a16:creationId xmlns:a16="http://schemas.microsoft.com/office/drawing/2014/main" id="{944EFF55-0D1D-49F3-864C-9EC92B0220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FEFC40E4-C7C4-4794-A33F-8E5ACCFF75A1}"/>
              </a:ext>
            </a:extLst>
          </p:cNvPr>
          <p:cNvSpPr>
            <a:spLocks noGrp="1"/>
          </p:cNvSpPr>
          <p:nvPr>
            <p:ph type="sldNum" sz="quarter" idx="12"/>
          </p:nvPr>
        </p:nvSpPr>
        <p:spPr>
          <a:xfrm>
            <a:off x="10341428" y="6356350"/>
            <a:ext cx="1012371" cy="365125"/>
          </a:xfrm>
        </p:spPr>
        <p:txBody>
          <a:bodyPr>
            <a:normAutofit/>
          </a:bodyPr>
          <a:lstStyle/>
          <a:p>
            <a:pPr>
              <a:spcAft>
                <a:spcPts val="600"/>
              </a:spcAft>
            </a:pPr>
            <a:fld id="{FFDDBCB6-152C-48CE-B51F-3D6FE7600374}" type="slidenum">
              <a:rPr lang="en-US">
                <a:solidFill>
                  <a:srgbClr val="FFFFFF"/>
                </a:solidFill>
              </a:rPr>
              <a:pPr>
                <a:spcAft>
                  <a:spcPts val="600"/>
                </a:spcAft>
              </a:pPr>
              <a:t>32</a:t>
            </a:fld>
            <a:endParaRPr lang="en-US">
              <a:solidFill>
                <a:srgbClr val="FFFFFF"/>
              </a:solidFill>
            </a:endParaRPr>
          </a:p>
        </p:txBody>
      </p:sp>
    </p:spTree>
    <p:extLst>
      <p:ext uri="{BB962C8B-B14F-4D97-AF65-F5344CB8AC3E}">
        <p14:creationId xmlns:p14="http://schemas.microsoft.com/office/powerpoint/2010/main" val="71055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A09B-7BC1-4D88-957E-D8900A70A3BB}"/>
              </a:ext>
            </a:extLst>
          </p:cNvPr>
          <p:cNvSpPr>
            <a:spLocks noGrp="1"/>
          </p:cNvSpPr>
          <p:nvPr>
            <p:ph type="title"/>
          </p:nvPr>
        </p:nvSpPr>
        <p:spPr>
          <a:xfrm>
            <a:off x="1136428" y="627564"/>
            <a:ext cx="7474172" cy="1325563"/>
          </a:xfrm>
        </p:spPr>
        <p:txBody>
          <a:bodyPr>
            <a:normAutofit/>
          </a:bodyPr>
          <a:lstStyle/>
          <a:p>
            <a:r>
              <a:rPr lang="en-US" dirty="0"/>
              <a:t>Types of Environmental Worldviews</a:t>
            </a:r>
          </a:p>
        </p:txBody>
      </p:sp>
      <p:sp>
        <p:nvSpPr>
          <p:cNvPr id="3" name="Content Placeholder 2">
            <a:extLst>
              <a:ext uri="{FF2B5EF4-FFF2-40B4-BE49-F238E27FC236}">
                <a16:creationId xmlns:a16="http://schemas.microsoft.com/office/drawing/2014/main" id="{CE707C30-2204-4DB3-8DD2-C35A203B0092}"/>
              </a:ext>
            </a:extLst>
          </p:cNvPr>
          <p:cNvSpPr>
            <a:spLocks noGrp="1"/>
          </p:cNvSpPr>
          <p:nvPr>
            <p:ph idx="1"/>
          </p:nvPr>
        </p:nvSpPr>
        <p:spPr>
          <a:xfrm>
            <a:off x="436099" y="1716258"/>
            <a:ext cx="8370276" cy="4514177"/>
          </a:xfrm>
        </p:spPr>
        <p:txBody>
          <a:bodyPr anchor="ctr">
            <a:normAutofit/>
          </a:bodyPr>
          <a:lstStyle/>
          <a:p>
            <a:r>
              <a:rPr lang="en-US" sz="2000" b="1" u="sng" dirty="0"/>
              <a:t>Human Centered- </a:t>
            </a:r>
            <a:r>
              <a:rPr lang="en-US" sz="2000" dirty="0"/>
              <a:t>sees the natural world as a support system for human life. Humans are separate from and in charge of nature and humans should mange the Earth in a way that is beneficial to humans.</a:t>
            </a:r>
          </a:p>
          <a:p>
            <a:endParaRPr lang="en-US" sz="2000" dirty="0"/>
          </a:p>
          <a:p>
            <a:r>
              <a:rPr lang="en-US" sz="2000" b="1" u="sng" dirty="0"/>
              <a:t>Life Centered- </a:t>
            </a:r>
            <a:r>
              <a:rPr lang="en-US" sz="2000" dirty="0"/>
              <a:t>all species have value in fulfilling their role within the biosphere regardless of their use or value to society. We have a responsibility to protect species.</a:t>
            </a:r>
          </a:p>
          <a:p>
            <a:endParaRPr lang="en-US" sz="2000" dirty="0"/>
          </a:p>
          <a:p>
            <a:r>
              <a:rPr lang="en-US" sz="2000" b="1" u="sng" dirty="0"/>
              <a:t>Earth Centered- </a:t>
            </a:r>
            <a:r>
              <a:rPr lang="en-US" sz="2000" dirty="0"/>
              <a:t>people are part of and dependent on nature. The Earth’s natural capital exists for all species, not just human.</a:t>
            </a:r>
          </a:p>
          <a:p>
            <a:endParaRPr lang="en-US" sz="2000" dirty="0"/>
          </a:p>
          <a:p>
            <a:pPr marL="0" indent="0">
              <a:buNone/>
            </a:pPr>
            <a:r>
              <a:rPr lang="en-US" sz="2000" dirty="0"/>
              <a:t>What is your worldview? </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arth globe: Americas">
            <a:extLst>
              <a:ext uri="{FF2B5EF4-FFF2-40B4-BE49-F238E27FC236}">
                <a16:creationId xmlns:a16="http://schemas.microsoft.com/office/drawing/2014/main" id="{A96FD57C-1334-4BA7-80A1-572463D14F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166E98E4-227E-466F-8CB0-2538A461056F}"/>
              </a:ext>
            </a:extLst>
          </p:cNvPr>
          <p:cNvSpPr>
            <a:spLocks noGrp="1"/>
          </p:cNvSpPr>
          <p:nvPr>
            <p:ph type="sldNum" sz="quarter" idx="12"/>
          </p:nvPr>
        </p:nvSpPr>
        <p:spPr>
          <a:xfrm>
            <a:off x="10341428" y="6356350"/>
            <a:ext cx="1012371" cy="365125"/>
          </a:xfrm>
        </p:spPr>
        <p:txBody>
          <a:bodyPr>
            <a:normAutofit/>
          </a:bodyPr>
          <a:lstStyle/>
          <a:p>
            <a:pPr>
              <a:spcAft>
                <a:spcPts val="600"/>
              </a:spcAft>
            </a:pPr>
            <a:fld id="{FFDDBCB6-152C-48CE-B51F-3D6FE7600374}" type="slidenum">
              <a:rPr lang="en-US">
                <a:solidFill>
                  <a:srgbClr val="FFFFFF"/>
                </a:solidFill>
              </a:rPr>
              <a:pPr>
                <a:spcAft>
                  <a:spcPts val="600"/>
                </a:spcAft>
              </a:pPr>
              <a:t>33</a:t>
            </a:fld>
            <a:endParaRPr lang="en-US">
              <a:solidFill>
                <a:srgbClr val="FFFFFF"/>
              </a:solidFill>
            </a:endParaRPr>
          </a:p>
        </p:txBody>
      </p:sp>
      <p:pic>
        <p:nvPicPr>
          <p:cNvPr id="9" name="Graphic 8" descr="Chat">
            <a:extLst>
              <a:ext uri="{FF2B5EF4-FFF2-40B4-BE49-F238E27FC236}">
                <a16:creationId xmlns:a16="http://schemas.microsoft.com/office/drawing/2014/main" id="{73973C42-CBF0-41A7-B251-221E748DE0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89495" y="5508772"/>
            <a:ext cx="914400" cy="914400"/>
          </a:xfrm>
          <a:prstGeom prst="rect">
            <a:avLst/>
          </a:prstGeom>
        </p:spPr>
      </p:pic>
    </p:spTree>
    <p:extLst>
      <p:ext uri="{BB962C8B-B14F-4D97-AF65-F5344CB8AC3E}">
        <p14:creationId xmlns:p14="http://schemas.microsoft.com/office/powerpoint/2010/main" val="3065856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24DCC3-3EBA-4837-A42F-D27006700F58}"/>
              </a:ext>
            </a:extLst>
          </p:cNvPr>
          <p:cNvSpPr>
            <a:spLocks noGrp="1"/>
          </p:cNvSpPr>
          <p:nvPr>
            <p:ph type="title"/>
          </p:nvPr>
        </p:nvSpPr>
        <p:spPr>
          <a:xfrm>
            <a:off x="640079" y="2053641"/>
            <a:ext cx="3669161" cy="2760098"/>
          </a:xfrm>
        </p:spPr>
        <p:txBody>
          <a:bodyPr>
            <a:normAutofit fontScale="90000"/>
          </a:bodyPr>
          <a:lstStyle/>
          <a:p>
            <a:r>
              <a:rPr lang="en-US" sz="4100" dirty="0">
                <a:solidFill>
                  <a:srgbClr val="FFFFFF"/>
                </a:solidFill>
              </a:rPr>
              <a:t>Will we become environmentally sustainable society? </a:t>
            </a:r>
            <a:br>
              <a:rPr lang="en-US" sz="4100" dirty="0">
                <a:solidFill>
                  <a:srgbClr val="FFFFFF"/>
                </a:solidFill>
              </a:rPr>
            </a:br>
            <a:br>
              <a:rPr lang="en-US" sz="4100" dirty="0">
                <a:solidFill>
                  <a:srgbClr val="FFFFFF"/>
                </a:solidFill>
              </a:rPr>
            </a:br>
            <a:r>
              <a:rPr lang="en-US" sz="4100" dirty="0">
                <a:solidFill>
                  <a:srgbClr val="FFFFFF"/>
                </a:solidFill>
              </a:rPr>
              <a:t>What will it take?</a:t>
            </a:r>
          </a:p>
        </p:txBody>
      </p:sp>
      <p:sp>
        <p:nvSpPr>
          <p:cNvPr id="3" name="Content Placeholder 2">
            <a:extLst>
              <a:ext uri="{FF2B5EF4-FFF2-40B4-BE49-F238E27FC236}">
                <a16:creationId xmlns:a16="http://schemas.microsoft.com/office/drawing/2014/main" id="{0F11BB12-9F01-4B7C-A89C-89E5456F60F2}"/>
              </a:ext>
            </a:extLst>
          </p:cNvPr>
          <p:cNvSpPr>
            <a:spLocks noGrp="1"/>
          </p:cNvSpPr>
          <p:nvPr>
            <p:ph idx="1"/>
          </p:nvPr>
        </p:nvSpPr>
        <p:spPr>
          <a:xfrm>
            <a:off x="6090574" y="801866"/>
            <a:ext cx="5306084" cy="5230634"/>
          </a:xfrm>
        </p:spPr>
        <p:txBody>
          <a:bodyPr anchor="ctr">
            <a:normAutofit/>
          </a:bodyPr>
          <a:lstStyle/>
          <a:p>
            <a:pPr marL="0" indent="0">
              <a:buNone/>
            </a:pPr>
            <a:r>
              <a:rPr lang="en-US" sz="2400" dirty="0">
                <a:solidFill>
                  <a:srgbClr val="000000"/>
                </a:solidFill>
              </a:rPr>
              <a:t>An </a:t>
            </a:r>
            <a:r>
              <a:rPr lang="en-US" sz="2400" b="1" u="sng" dirty="0">
                <a:solidFill>
                  <a:srgbClr val="000000"/>
                </a:solidFill>
              </a:rPr>
              <a:t>environmentally sustainable society </a:t>
            </a:r>
            <a:r>
              <a:rPr lang="en-US" sz="2400" dirty="0">
                <a:solidFill>
                  <a:srgbClr val="000000"/>
                </a:solidFill>
              </a:rPr>
              <a:t>is a society that protects its natural capital and lives off its income.</a:t>
            </a:r>
            <a:endParaRPr lang="en-US" sz="2400" b="1" u="sng" dirty="0">
              <a:solidFill>
                <a:srgbClr val="000000"/>
              </a:solidFill>
            </a:endParaRPr>
          </a:p>
          <a:p>
            <a:r>
              <a:rPr lang="en-US" sz="2400" dirty="0">
                <a:solidFill>
                  <a:srgbClr val="000000"/>
                </a:solidFill>
              </a:rPr>
              <a:t>A society that meets the needs now and for the future generations without compromising future generations ability to meet their basic needs.</a:t>
            </a:r>
          </a:p>
          <a:p>
            <a:r>
              <a:rPr lang="en-US" sz="2400" dirty="0">
                <a:solidFill>
                  <a:srgbClr val="000000"/>
                </a:solidFill>
              </a:rPr>
              <a:t>Living sustainably mean living on </a:t>
            </a:r>
            <a:r>
              <a:rPr lang="en-US" sz="2400" b="1" u="sng" dirty="0">
                <a:solidFill>
                  <a:srgbClr val="000000"/>
                </a:solidFill>
              </a:rPr>
              <a:t>natural income </a:t>
            </a:r>
            <a:r>
              <a:rPr lang="en-US" sz="2400" dirty="0">
                <a:solidFill>
                  <a:srgbClr val="000000"/>
                </a:solidFill>
              </a:rPr>
              <a:t>which is the proportion of natural resources that can be used sustainably.</a:t>
            </a:r>
          </a:p>
          <a:p>
            <a:endParaRPr lang="en-US" sz="2400" dirty="0">
              <a:solidFill>
                <a:srgbClr val="000000"/>
              </a:solidFill>
            </a:endParaRPr>
          </a:p>
          <a:p>
            <a:pPr marL="0" indent="0">
              <a:buNone/>
            </a:pPr>
            <a:endParaRPr lang="en-US" sz="2400" dirty="0">
              <a:solidFill>
                <a:srgbClr val="000000"/>
              </a:solidFill>
            </a:endParaRPr>
          </a:p>
        </p:txBody>
      </p:sp>
      <p:sp>
        <p:nvSpPr>
          <p:cNvPr id="5" name="Slide Number Placeholder 4">
            <a:extLst>
              <a:ext uri="{FF2B5EF4-FFF2-40B4-BE49-F238E27FC236}">
                <a16:creationId xmlns:a16="http://schemas.microsoft.com/office/drawing/2014/main" id="{941FD5BB-AC39-4052-89B9-2B8B287D438D}"/>
              </a:ext>
            </a:extLst>
          </p:cNvPr>
          <p:cNvSpPr>
            <a:spLocks noGrp="1"/>
          </p:cNvSpPr>
          <p:nvPr>
            <p:ph type="sldNum" sz="quarter" idx="12"/>
          </p:nvPr>
        </p:nvSpPr>
        <p:spPr>
          <a:xfrm>
            <a:off x="10825930" y="6223702"/>
            <a:ext cx="570728" cy="314067"/>
          </a:xfrm>
        </p:spPr>
        <p:txBody>
          <a:bodyPr>
            <a:normAutofit/>
          </a:bodyPr>
          <a:lstStyle/>
          <a:p>
            <a:pPr>
              <a:spcAft>
                <a:spcPts val="600"/>
              </a:spcAft>
            </a:pPr>
            <a:fld id="{FFDDBCB6-152C-48CE-B51F-3D6FE7600374}" type="slidenum">
              <a:rPr lang="en-US" sz="1000">
                <a:solidFill>
                  <a:srgbClr val="898989"/>
                </a:solidFill>
              </a:rPr>
              <a:pPr>
                <a:spcAft>
                  <a:spcPts val="600"/>
                </a:spcAft>
              </a:pPr>
              <a:t>34</a:t>
            </a:fld>
            <a:endParaRPr lang="en-US" sz="1000">
              <a:solidFill>
                <a:srgbClr val="898989"/>
              </a:solidFill>
            </a:endParaRPr>
          </a:p>
        </p:txBody>
      </p:sp>
    </p:spTree>
    <p:extLst>
      <p:ext uri="{BB962C8B-B14F-4D97-AF65-F5344CB8AC3E}">
        <p14:creationId xmlns:p14="http://schemas.microsoft.com/office/powerpoint/2010/main" val="421156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Rectangle 3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51B121C2-E47C-4408-BF52-7FE10E02AC7D}"/>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What is sustainability?</a:t>
            </a:r>
          </a:p>
        </p:txBody>
      </p:sp>
      <p:sp>
        <p:nvSpPr>
          <p:cNvPr id="3" name="Content Placeholder 2">
            <a:extLst>
              <a:ext uri="{FF2B5EF4-FFF2-40B4-BE49-F238E27FC236}">
                <a16:creationId xmlns:a16="http://schemas.microsoft.com/office/drawing/2014/main" id="{31F272A3-5B8C-4417-8C99-9442100FBCD2}"/>
              </a:ext>
            </a:extLst>
          </p:cNvPr>
          <p:cNvSpPr>
            <a:spLocks noGrp="1"/>
          </p:cNvSpPr>
          <p:nvPr>
            <p:ph idx="1"/>
          </p:nvPr>
        </p:nvSpPr>
        <p:spPr>
          <a:xfrm>
            <a:off x="1119322" y="2543175"/>
            <a:ext cx="4359128" cy="3984234"/>
          </a:xfrm>
        </p:spPr>
        <p:txBody>
          <a:bodyPr>
            <a:normAutofit fontScale="92500" lnSpcReduction="20000"/>
          </a:bodyPr>
          <a:lstStyle/>
          <a:p>
            <a:pPr marL="0" indent="0">
              <a:buNone/>
            </a:pPr>
            <a:r>
              <a:rPr lang="en-US" sz="2000" b="1" u="sng" dirty="0"/>
              <a:t>Sustainability </a:t>
            </a:r>
            <a:r>
              <a:rPr lang="en-US" sz="2000" dirty="0"/>
              <a:t>is the capacity of the Earth’s natural systems to maintain stability of life (including </a:t>
            </a:r>
            <a:r>
              <a:rPr lang="en-US" sz="2000" b="1" dirty="0"/>
              <a:t>human social factors</a:t>
            </a:r>
            <a:r>
              <a:rPr lang="en-US" sz="2000" dirty="0"/>
              <a:t>) indefinitely.</a:t>
            </a:r>
          </a:p>
          <a:p>
            <a:pPr marL="0" indent="0">
              <a:buNone/>
            </a:pPr>
            <a:endParaRPr lang="en-US" sz="2000" dirty="0"/>
          </a:p>
          <a:p>
            <a:pPr marL="0" indent="0">
              <a:buNone/>
            </a:pPr>
            <a:r>
              <a:rPr lang="en-US" sz="2000" dirty="0">
                <a:solidFill>
                  <a:srgbClr val="000000"/>
                </a:solidFill>
              </a:rPr>
              <a:t>“Sustainability means meeting the needs of the present without compromising the ability of future generations to meet their needs.”</a:t>
            </a:r>
          </a:p>
          <a:p>
            <a:pPr marL="0" indent="0">
              <a:buNone/>
            </a:pPr>
            <a:endParaRPr lang="en-US" sz="2000" dirty="0"/>
          </a:p>
          <a:p>
            <a:r>
              <a:rPr lang="en-US" sz="2000" dirty="0"/>
              <a:t>There are 3 major </a:t>
            </a:r>
            <a:r>
              <a:rPr lang="en-US" sz="2000" b="1" u="sng" dirty="0"/>
              <a:t>scientific factors </a:t>
            </a:r>
            <a:r>
              <a:rPr lang="en-US" sz="2000" dirty="0"/>
              <a:t>that contribute to long term sustainability:</a:t>
            </a:r>
          </a:p>
          <a:p>
            <a:pPr lvl="1"/>
            <a:r>
              <a:rPr lang="en-US" sz="2000" dirty="0"/>
              <a:t>Solar Energy</a:t>
            </a:r>
          </a:p>
          <a:p>
            <a:pPr lvl="1"/>
            <a:r>
              <a:rPr lang="en-US" sz="2000" dirty="0"/>
              <a:t>Biodiversity</a:t>
            </a:r>
          </a:p>
          <a:p>
            <a:pPr lvl="1"/>
            <a:r>
              <a:rPr lang="en-US" sz="2000" dirty="0"/>
              <a:t>Nutrient Cycling</a:t>
            </a:r>
          </a:p>
          <a:p>
            <a:pPr lvl="1"/>
            <a:endParaRPr lang="en-US" sz="2000" dirty="0"/>
          </a:p>
          <a:p>
            <a:endParaRPr lang="en-US" sz="2000" dirty="0"/>
          </a:p>
          <a:p>
            <a:pPr lvl="1"/>
            <a:endParaRPr lang="en-US" sz="2000" dirty="0"/>
          </a:p>
          <a:p>
            <a:pPr lvl="1"/>
            <a:endParaRPr lang="en-US" sz="2000" dirty="0"/>
          </a:p>
          <a:p>
            <a:endParaRPr lang="en-US" sz="2000" dirty="0"/>
          </a:p>
        </p:txBody>
      </p:sp>
      <p:pic>
        <p:nvPicPr>
          <p:cNvPr id="7" name="Picture 6" descr="Potting a young plant">
            <a:extLst>
              <a:ext uri="{FF2B5EF4-FFF2-40B4-BE49-F238E27FC236}">
                <a16:creationId xmlns:a16="http://schemas.microsoft.com/office/drawing/2014/main" id="{37688730-A7D5-4EE6-9F88-F60C26B37A89}"/>
              </a:ext>
            </a:extLst>
          </p:cNvPr>
          <p:cNvPicPr>
            <a:picLocks noChangeAspect="1"/>
          </p:cNvPicPr>
          <p:nvPr/>
        </p:nvPicPr>
        <p:blipFill rotWithShape="1">
          <a:blip r:embed="rId2">
            <a:extLst>
              <a:ext uri="{28A0092B-C50C-407E-A947-70E740481C1C}">
                <a14:useLocalDpi xmlns:a14="http://schemas.microsoft.com/office/drawing/2010/main" val="0"/>
              </a:ext>
            </a:extLst>
          </a:blip>
          <a:srcRect l="1549" r="8492"/>
          <a:stretch/>
        </p:blipFill>
        <p:spPr>
          <a:xfrm>
            <a:off x="6098892" y="2492376"/>
            <a:ext cx="4802404" cy="3563372"/>
          </a:xfrm>
          <a:prstGeom prst="rect">
            <a:avLst/>
          </a:prstGeom>
        </p:spPr>
      </p:pic>
      <p:sp>
        <p:nvSpPr>
          <p:cNvPr id="5" name="Slide Number Placeholder 4">
            <a:extLst>
              <a:ext uri="{FF2B5EF4-FFF2-40B4-BE49-F238E27FC236}">
                <a16:creationId xmlns:a16="http://schemas.microsoft.com/office/drawing/2014/main" id="{BFA5504C-6252-4232-84AC-7A86AD1D5B38}"/>
              </a:ext>
            </a:extLst>
          </p:cNvPr>
          <p:cNvSpPr>
            <a:spLocks noGrp="1"/>
          </p:cNvSpPr>
          <p:nvPr>
            <p:ph type="sldNum" sz="quarter" idx="12"/>
          </p:nvPr>
        </p:nvSpPr>
        <p:spPr>
          <a:xfrm>
            <a:off x="10707624" y="6382512"/>
            <a:ext cx="685800" cy="320040"/>
          </a:xfrm>
        </p:spPr>
        <p:txBody>
          <a:bodyPr>
            <a:normAutofit/>
          </a:bodyPr>
          <a:lstStyle/>
          <a:p>
            <a:pPr>
              <a:spcAft>
                <a:spcPts val="600"/>
              </a:spcAft>
            </a:pPr>
            <a:fld id="{FFDDBCB6-152C-48CE-B51F-3D6FE7600374}" type="slidenum">
              <a:rPr lang="en-US" sz="1000"/>
              <a:pPr>
                <a:spcAft>
                  <a:spcPts val="600"/>
                </a:spcAft>
              </a:pPr>
              <a:t>4</a:t>
            </a:fld>
            <a:endParaRPr lang="en-US" sz="1000" dirty="0"/>
          </a:p>
        </p:txBody>
      </p:sp>
    </p:spTree>
    <p:extLst>
      <p:ext uri="{BB962C8B-B14F-4D97-AF65-F5344CB8AC3E}">
        <p14:creationId xmlns:p14="http://schemas.microsoft.com/office/powerpoint/2010/main" val="392240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Picture 4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2352A2-9E57-4698-AC0D-A07002E9DE0F}"/>
              </a:ext>
            </a:extLst>
          </p:cNvPr>
          <p:cNvSpPr>
            <a:spLocks noGrp="1"/>
          </p:cNvSpPr>
          <p:nvPr>
            <p:ph type="title"/>
          </p:nvPr>
        </p:nvSpPr>
        <p:spPr>
          <a:xfrm>
            <a:off x="6094105" y="168657"/>
            <a:ext cx="4977976" cy="1454051"/>
          </a:xfrm>
        </p:spPr>
        <p:txBody>
          <a:bodyPr>
            <a:normAutofit/>
          </a:bodyPr>
          <a:lstStyle/>
          <a:p>
            <a:r>
              <a:rPr lang="en-US" dirty="0">
                <a:solidFill>
                  <a:srgbClr val="000000"/>
                </a:solidFill>
              </a:rPr>
              <a:t> Solar Energy</a:t>
            </a:r>
          </a:p>
        </p:txBody>
      </p:sp>
      <p:sp>
        <p:nvSpPr>
          <p:cNvPr id="5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A picture containing cell, object, grass, blue&#10;&#10;Description automatically generated">
            <a:extLst>
              <a:ext uri="{FF2B5EF4-FFF2-40B4-BE49-F238E27FC236}">
                <a16:creationId xmlns:a16="http://schemas.microsoft.com/office/drawing/2014/main" id="{36D688D6-2A3E-480D-A6C1-3725B89FDBA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3122" r="23300"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328B2DF7-DBFA-4210-BBD9-82F20C6DAF89}"/>
              </a:ext>
            </a:extLst>
          </p:cNvPr>
          <p:cNvSpPr>
            <a:spLocks noGrp="1"/>
          </p:cNvSpPr>
          <p:nvPr>
            <p:ph idx="1"/>
          </p:nvPr>
        </p:nvSpPr>
        <p:spPr>
          <a:xfrm>
            <a:off x="5457206" y="2018761"/>
            <a:ext cx="5614875" cy="4443186"/>
          </a:xfrm>
        </p:spPr>
        <p:txBody>
          <a:bodyPr anchor="ctr">
            <a:normAutofit/>
          </a:bodyPr>
          <a:lstStyle/>
          <a:p>
            <a:r>
              <a:rPr lang="en-US" dirty="0">
                <a:solidFill>
                  <a:srgbClr val="000000"/>
                </a:solidFill>
              </a:rPr>
              <a:t>The Sun provides energy for </a:t>
            </a:r>
            <a:r>
              <a:rPr lang="en-US" b="1" u="sng" dirty="0">
                <a:solidFill>
                  <a:srgbClr val="000000"/>
                </a:solidFill>
              </a:rPr>
              <a:t>photosynthetic </a:t>
            </a:r>
            <a:r>
              <a:rPr lang="en-US" dirty="0">
                <a:solidFill>
                  <a:srgbClr val="000000"/>
                </a:solidFill>
              </a:rPr>
              <a:t>organisms to make food which in turn provides energy for all living things.</a:t>
            </a:r>
          </a:p>
          <a:p>
            <a:pPr marL="0" indent="0">
              <a:buNone/>
            </a:pPr>
            <a:endParaRPr lang="en-US" dirty="0">
              <a:solidFill>
                <a:srgbClr val="000000"/>
              </a:solidFill>
            </a:endParaRPr>
          </a:p>
          <a:p>
            <a:r>
              <a:rPr lang="en-US" dirty="0">
                <a:solidFill>
                  <a:srgbClr val="000000"/>
                </a:solidFill>
              </a:rPr>
              <a:t>The </a:t>
            </a:r>
            <a:r>
              <a:rPr lang="en-US" u="sng" dirty="0">
                <a:solidFill>
                  <a:srgbClr val="000000"/>
                </a:solidFill>
              </a:rPr>
              <a:t>Sun’s energy </a:t>
            </a:r>
            <a:r>
              <a:rPr lang="en-US" dirty="0">
                <a:solidFill>
                  <a:srgbClr val="000000"/>
                </a:solidFill>
              </a:rPr>
              <a:t>indirectly powers:</a:t>
            </a:r>
          </a:p>
          <a:p>
            <a:pPr lvl="1"/>
            <a:r>
              <a:rPr lang="en-US" sz="2800" dirty="0">
                <a:solidFill>
                  <a:srgbClr val="000000"/>
                </a:solidFill>
              </a:rPr>
              <a:t> Winds </a:t>
            </a:r>
            <a:r>
              <a:rPr lang="en-US" sz="2800" dirty="0">
                <a:solidFill>
                  <a:srgbClr val="000000"/>
                </a:solidFill>
                <a:sym typeface="Wingdings" panose="05000000000000000000" pitchFamily="2" charset="2"/>
              </a:rPr>
              <a:t></a:t>
            </a:r>
            <a:r>
              <a:rPr lang="en-US" sz="2800" dirty="0">
                <a:solidFill>
                  <a:srgbClr val="000000"/>
                </a:solidFill>
              </a:rPr>
              <a:t> wind generated electricity</a:t>
            </a:r>
          </a:p>
          <a:p>
            <a:pPr lvl="1"/>
            <a:r>
              <a:rPr lang="en-US" sz="2800" dirty="0">
                <a:solidFill>
                  <a:srgbClr val="000000"/>
                </a:solidFill>
              </a:rPr>
              <a:t>The Water Cycle</a:t>
            </a:r>
            <a:r>
              <a:rPr lang="en-US" sz="2800" dirty="0">
                <a:solidFill>
                  <a:srgbClr val="000000"/>
                </a:solidFill>
                <a:sym typeface="Wingdings" panose="05000000000000000000" pitchFamily="2" charset="2"/>
              </a:rPr>
              <a:t> hydroelectric energy</a:t>
            </a:r>
          </a:p>
          <a:p>
            <a:pPr lvl="1"/>
            <a:endParaRPr lang="en-US" sz="2000" dirty="0">
              <a:solidFill>
                <a:srgbClr val="000000"/>
              </a:solidFill>
            </a:endParaRPr>
          </a:p>
          <a:p>
            <a:endParaRPr lang="en-US" sz="2000" dirty="0">
              <a:solidFill>
                <a:srgbClr val="000000"/>
              </a:solidFill>
            </a:endParaRPr>
          </a:p>
        </p:txBody>
      </p:sp>
      <p:sp>
        <p:nvSpPr>
          <p:cNvPr id="5" name="Slide Number Placeholder 4">
            <a:extLst>
              <a:ext uri="{FF2B5EF4-FFF2-40B4-BE49-F238E27FC236}">
                <a16:creationId xmlns:a16="http://schemas.microsoft.com/office/drawing/2014/main" id="{9C49B546-4C2E-4A36-BDF3-8086BE5CA9A3}"/>
              </a:ext>
            </a:extLst>
          </p:cNvPr>
          <p:cNvSpPr>
            <a:spLocks noGrp="1"/>
          </p:cNvSpPr>
          <p:nvPr>
            <p:ph type="sldNum" sz="quarter" idx="12"/>
          </p:nvPr>
        </p:nvSpPr>
        <p:spPr>
          <a:xfrm>
            <a:off x="10825930" y="6223702"/>
            <a:ext cx="570728" cy="314067"/>
          </a:xfrm>
          <a:prstGeom prst="ellipse">
            <a:avLst/>
          </a:prstGeom>
        </p:spPr>
        <p:txBody>
          <a:bodyPr>
            <a:normAutofit/>
          </a:bodyPr>
          <a:lstStyle/>
          <a:p>
            <a:pPr>
              <a:lnSpc>
                <a:spcPct val="90000"/>
              </a:lnSpc>
              <a:spcAft>
                <a:spcPts val="600"/>
              </a:spcAft>
            </a:pPr>
            <a:fld id="{FFDDBCB6-152C-48CE-B51F-3D6FE7600374}" type="slidenum">
              <a:rPr lang="en-US" sz="900">
                <a:solidFill>
                  <a:srgbClr val="898989"/>
                </a:solidFill>
              </a:rPr>
              <a:pPr>
                <a:lnSpc>
                  <a:spcPct val="90000"/>
                </a:lnSpc>
                <a:spcAft>
                  <a:spcPts val="600"/>
                </a:spcAft>
              </a:pPr>
              <a:t>5</a:t>
            </a:fld>
            <a:endParaRPr lang="en-US" sz="900" dirty="0">
              <a:solidFill>
                <a:srgbClr val="898989"/>
              </a:solidFill>
            </a:endParaRPr>
          </a:p>
        </p:txBody>
      </p:sp>
    </p:spTree>
    <p:extLst>
      <p:ext uri="{BB962C8B-B14F-4D97-AF65-F5344CB8AC3E}">
        <p14:creationId xmlns:p14="http://schemas.microsoft.com/office/powerpoint/2010/main" val="319385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0890F003-19C6-498F-A211-80623D151DD6}"/>
              </a:ext>
            </a:extLst>
          </p:cNvPr>
          <p:cNvSpPr>
            <a:spLocks noGrp="1"/>
          </p:cNvSpPr>
          <p:nvPr>
            <p:ph type="title"/>
          </p:nvPr>
        </p:nvSpPr>
        <p:spPr>
          <a:xfrm>
            <a:off x="841248" y="5529884"/>
            <a:ext cx="5802656" cy="1096331"/>
          </a:xfrm>
        </p:spPr>
        <p:txBody>
          <a:bodyPr>
            <a:normAutofit/>
          </a:bodyPr>
          <a:lstStyle/>
          <a:p>
            <a:r>
              <a:rPr lang="en-US" sz="4000" dirty="0">
                <a:solidFill>
                  <a:srgbClr val="303030"/>
                </a:solidFill>
              </a:rPr>
              <a:t>Biodiversity</a:t>
            </a:r>
          </a:p>
        </p:txBody>
      </p:sp>
      <p:pic>
        <p:nvPicPr>
          <p:cNvPr id="7" name="Picture 6" descr="A close up of a map&#10;&#10;Description automatically generated">
            <a:extLst>
              <a:ext uri="{FF2B5EF4-FFF2-40B4-BE49-F238E27FC236}">
                <a16:creationId xmlns:a16="http://schemas.microsoft.com/office/drawing/2014/main" id="{AB26AD17-020E-4CD5-801F-91FA6622BE5D}"/>
              </a:ext>
            </a:extLst>
          </p:cNvPr>
          <p:cNvPicPr>
            <a:picLocks noChangeAspect="1"/>
          </p:cNvPicPr>
          <p:nvPr/>
        </p:nvPicPr>
        <p:blipFill rotWithShape="1">
          <a:blip r:embed="rId2">
            <a:extLst>
              <a:ext uri="{28A0092B-C50C-407E-A947-70E740481C1C}">
                <a14:useLocalDpi xmlns:a14="http://schemas.microsoft.com/office/drawing/2010/main" val="0"/>
              </a:ext>
            </a:extLst>
          </a:blip>
          <a:srcRect r="1" b="4130"/>
          <a:stretch/>
        </p:blipFill>
        <p:spPr>
          <a:xfrm>
            <a:off x="841248" y="604158"/>
            <a:ext cx="6049941" cy="4350110"/>
          </a:xfrm>
          <a:prstGeom prst="rect">
            <a:avLst/>
          </a:prstGeom>
        </p:spPr>
      </p:pic>
      <p:sp>
        <p:nvSpPr>
          <p:cNvPr id="3" name="Content Placeholder 2">
            <a:extLst>
              <a:ext uri="{FF2B5EF4-FFF2-40B4-BE49-F238E27FC236}">
                <a16:creationId xmlns:a16="http://schemas.microsoft.com/office/drawing/2014/main" id="{FE5AA090-7035-4258-94D7-9491AA1A392A}"/>
              </a:ext>
            </a:extLst>
          </p:cNvPr>
          <p:cNvSpPr>
            <a:spLocks noGrp="1"/>
          </p:cNvSpPr>
          <p:nvPr>
            <p:ph idx="1"/>
          </p:nvPr>
        </p:nvSpPr>
        <p:spPr>
          <a:xfrm>
            <a:off x="7534655" y="601315"/>
            <a:ext cx="4008101" cy="4384342"/>
          </a:xfrm>
        </p:spPr>
        <p:txBody>
          <a:bodyPr anchor="ctr">
            <a:noAutofit/>
          </a:bodyPr>
          <a:lstStyle/>
          <a:p>
            <a:r>
              <a:rPr lang="en-US" b="1" u="sng" dirty="0"/>
              <a:t>Biodiversity </a:t>
            </a:r>
            <a:r>
              <a:rPr lang="en-US" dirty="0"/>
              <a:t>consists of the variety in forms of species, genes, ecosystems and environmental interactions.</a:t>
            </a:r>
          </a:p>
          <a:p>
            <a:r>
              <a:rPr lang="en-US" dirty="0"/>
              <a:t>Biodiversity provides a way for organisms to adapt (evolve) to the ever- changing environment. </a:t>
            </a:r>
          </a:p>
        </p:txBody>
      </p:sp>
      <p:sp>
        <p:nvSpPr>
          <p:cNvPr id="5" name="Slide Number Placeholder 4">
            <a:extLst>
              <a:ext uri="{FF2B5EF4-FFF2-40B4-BE49-F238E27FC236}">
                <a16:creationId xmlns:a16="http://schemas.microsoft.com/office/drawing/2014/main" id="{2F95CBC3-5056-4ABD-868A-EBF4C671AA43}"/>
              </a:ext>
            </a:extLst>
          </p:cNvPr>
          <p:cNvSpPr>
            <a:spLocks noGrp="1"/>
          </p:cNvSpPr>
          <p:nvPr>
            <p:ph type="sldNum" sz="quarter" idx="12"/>
          </p:nvPr>
        </p:nvSpPr>
        <p:spPr>
          <a:xfrm>
            <a:off x="10198279" y="5532120"/>
            <a:ext cx="1344477" cy="365125"/>
          </a:xfrm>
        </p:spPr>
        <p:txBody>
          <a:bodyPr>
            <a:normAutofit/>
          </a:bodyPr>
          <a:lstStyle/>
          <a:p>
            <a:pPr>
              <a:spcAft>
                <a:spcPts val="600"/>
              </a:spcAft>
            </a:pPr>
            <a:fld id="{FFDDBCB6-152C-48CE-B51F-3D6FE7600374}" type="slidenum">
              <a:rPr lang="en-US">
                <a:solidFill>
                  <a:srgbClr val="FFFFFF">
                    <a:alpha val="80000"/>
                  </a:srgbClr>
                </a:solidFill>
              </a:rPr>
              <a:pPr>
                <a:spcAft>
                  <a:spcPts val="600"/>
                </a:spcAft>
              </a:pPr>
              <a:t>6</a:t>
            </a:fld>
            <a:endParaRPr lang="en-US" dirty="0">
              <a:solidFill>
                <a:srgbClr val="FFFFFF">
                  <a:alpha val="80000"/>
                </a:srgbClr>
              </a:solidFill>
            </a:endParaRPr>
          </a:p>
        </p:txBody>
      </p:sp>
    </p:spTree>
    <p:extLst>
      <p:ext uri="{BB962C8B-B14F-4D97-AF65-F5344CB8AC3E}">
        <p14:creationId xmlns:p14="http://schemas.microsoft.com/office/powerpoint/2010/main" val="381715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72D2DC-785F-4B4B-A8F0-F0D704C096DC}"/>
              </a:ext>
            </a:extLst>
          </p:cNvPr>
          <p:cNvSpPr>
            <a:spLocks noGrp="1"/>
          </p:cNvSpPr>
          <p:nvPr>
            <p:ph type="title"/>
          </p:nvPr>
        </p:nvSpPr>
        <p:spPr>
          <a:xfrm>
            <a:off x="807365" y="802955"/>
            <a:ext cx="6318649" cy="1454051"/>
          </a:xfrm>
        </p:spPr>
        <p:txBody>
          <a:bodyPr>
            <a:normAutofit/>
          </a:bodyPr>
          <a:lstStyle/>
          <a:p>
            <a:r>
              <a:rPr lang="en-US" sz="3600" dirty="0">
                <a:solidFill>
                  <a:srgbClr val="000000"/>
                </a:solidFill>
              </a:rPr>
              <a:t>Human Social Factors of Sustainability  </a:t>
            </a:r>
          </a:p>
        </p:txBody>
      </p:sp>
      <p:sp>
        <p:nvSpPr>
          <p:cNvPr id="3" name="Content Placeholder 2">
            <a:extLst>
              <a:ext uri="{FF2B5EF4-FFF2-40B4-BE49-F238E27FC236}">
                <a16:creationId xmlns:a16="http://schemas.microsoft.com/office/drawing/2014/main" id="{8EC90F4B-1B59-4573-B61B-75D7E91EB1E5}"/>
              </a:ext>
            </a:extLst>
          </p:cNvPr>
          <p:cNvSpPr>
            <a:spLocks noGrp="1"/>
          </p:cNvSpPr>
          <p:nvPr>
            <p:ph idx="1"/>
          </p:nvPr>
        </p:nvSpPr>
        <p:spPr>
          <a:xfrm>
            <a:off x="803807" y="2421682"/>
            <a:ext cx="4650524" cy="3639289"/>
          </a:xfrm>
        </p:spPr>
        <p:txBody>
          <a:bodyPr anchor="ctr">
            <a:normAutofit/>
          </a:bodyPr>
          <a:lstStyle/>
          <a:p>
            <a:pPr marL="0" indent="0">
              <a:buNone/>
            </a:pPr>
            <a:r>
              <a:rPr lang="en-US" dirty="0">
                <a:solidFill>
                  <a:srgbClr val="000000"/>
                </a:solidFill>
              </a:rPr>
              <a:t>There are 3 Major Factors that influence our ability to become a sustainable:</a:t>
            </a:r>
          </a:p>
          <a:p>
            <a:r>
              <a:rPr lang="en-US" b="1" u="sng" dirty="0">
                <a:solidFill>
                  <a:srgbClr val="000000"/>
                </a:solidFill>
              </a:rPr>
              <a:t>Economic </a:t>
            </a:r>
          </a:p>
          <a:p>
            <a:r>
              <a:rPr lang="en-US" b="1" u="sng" dirty="0">
                <a:solidFill>
                  <a:srgbClr val="000000"/>
                </a:solidFill>
              </a:rPr>
              <a:t>Political science </a:t>
            </a:r>
          </a:p>
          <a:p>
            <a:r>
              <a:rPr lang="en-US" b="1" u="sng" dirty="0">
                <a:solidFill>
                  <a:srgbClr val="000000"/>
                </a:solidFill>
              </a:rPr>
              <a:t>Ethics</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p:txBody>
      </p:sp>
      <p:sp>
        <p:nvSpPr>
          <p:cNvPr id="22" name="Oval 21">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A close up of a sign&#10;&#10;Description automatically generated">
            <a:extLst>
              <a:ext uri="{FF2B5EF4-FFF2-40B4-BE49-F238E27FC236}">
                <a16:creationId xmlns:a16="http://schemas.microsoft.com/office/drawing/2014/main" id="{7753C76D-8517-459F-90B0-8AB18A1A6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844" y="519610"/>
            <a:ext cx="3205839" cy="1811995"/>
          </a:xfrm>
          <a:prstGeom prst="rect">
            <a:avLst/>
          </a:prstGeom>
        </p:spPr>
      </p:pic>
      <p:pic>
        <p:nvPicPr>
          <p:cNvPr id="13" name="Picture 12" descr="A close up of a sign&#10;&#10;Description automatically generated">
            <a:extLst>
              <a:ext uri="{FF2B5EF4-FFF2-40B4-BE49-F238E27FC236}">
                <a16:creationId xmlns:a16="http://schemas.microsoft.com/office/drawing/2014/main" id="{C8BC4B8A-DDF2-4201-9E33-7C15D3AD9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813" y="3629387"/>
            <a:ext cx="1807158" cy="1305671"/>
          </a:xfrm>
          <a:prstGeom prst="rect">
            <a:avLst/>
          </a:prstGeom>
        </p:spPr>
      </p:pic>
      <p:sp>
        <p:nvSpPr>
          <p:cNvPr id="5" name="Slide Number Placeholder 4">
            <a:extLst>
              <a:ext uri="{FF2B5EF4-FFF2-40B4-BE49-F238E27FC236}">
                <a16:creationId xmlns:a16="http://schemas.microsoft.com/office/drawing/2014/main" id="{8416E2B2-DD52-4731-A73C-E8BE6F8AEAFC}"/>
              </a:ext>
            </a:extLst>
          </p:cNvPr>
          <p:cNvSpPr>
            <a:spLocks noGrp="1"/>
          </p:cNvSpPr>
          <p:nvPr>
            <p:ph type="sldNum" sz="quarter" idx="12"/>
          </p:nvPr>
        </p:nvSpPr>
        <p:spPr>
          <a:xfrm>
            <a:off x="8333380" y="6223702"/>
            <a:ext cx="570728" cy="314067"/>
          </a:xfrm>
        </p:spPr>
        <p:txBody>
          <a:bodyPr>
            <a:normAutofit/>
          </a:bodyPr>
          <a:lstStyle/>
          <a:p>
            <a:pPr>
              <a:spcAft>
                <a:spcPts val="600"/>
              </a:spcAft>
            </a:pPr>
            <a:fld id="{FFDDBCB6-152C-48CE-B51F-3D6FE7600374}" type="slidenum">
              <a:rPr lang="en-US" sz="1100">
                <a:solidFill>
                  <a:srgbClr val="898989"/>
                </a:solidFill>
              </a:rPr>
              <a:pPr>
                <a:spcAft>
                  <a:spcPts val="600"/>
                </a:spcAft>
              </a:pPr>
              <a:t>7</a:t>
            </a:fld>
            <a:endParaRPr lang="en-US" sz="1100" dirty="0">
              <a:solidFill>
                <a:srgbClr val="898989"/>
              </a:solidFill>
            </a:endParaRPr>
          </a:p>
        </p:txBody>
      </p:sp>
      <p:sp>
        <p:nvSpPr>
          <p:cNvPr id="26"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descr="A screenshot of a cell phone&#10;&#10;Description automatically generated">
            <a:extLst>
              <a:ext uri="{FF2B5EF4-FFF2-40B4-BE49-F238E27FC236}">
                <a16:creationId xmlns:a16="http://schemas.microsoft.com/office/drawing/2014/main" id="{09451123-969C-4E0D-B62F-C56AB2202F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3568" y="5207551"/>
            <a:ext cx="2432116" cy="1266890"/>
          </a:xfrm>
          <a:prstGeom prst="rect">
            <a:avLst/>
          </a:prstGeom>
        </p:spPr>
      </p:pic>
    </p:spTree>
    <p:extLst>
      <p:ext uri="{BB962C8B-B14F-4D97-AF65-F5344CB8AC3E}">
        <p14:creationId xmlns:p14="http://schemas.microsoft.com/office/powerpoint/2010/main" val="354643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5204B-E7FD-4B43-AF71-BAA2BCEF2A84}"/>
              </a:ext>
            </a:extLst>
          </p:cNvPr>
          <p:cNvSpPr>
            <a:spLocks noGrp="1"/>
          </p:cNvSpPr>
          <p:nvPr>
            <p:ph type="title"/>
          </p:nvPr>
        </p:nvSpPr>
        <p:spPr>
          <a:xfrm>
            <a:off x="1136428" y="627564"/>
            <a:ext cx="7474172" cy="1325563"/>
          </a:xfrm>
        </p:spPr>
        <p:txBody>
          <a:bodyPr>
            <a:normAutofit/>
          </a:bodyPr>
          <a:lstStyle/>
          <a:p>
            <a:r>
              <a:rPr lang="en-US" dirty="0"/>
              <a:t>Economics and Sustainability</a:t>
            </a:r>
          </a:p>
        </p:txBody>
      </p:sp>
      <p:sp>
        <p:nvSpPr>
          <p:cNvPr id="3" name="Content Placeholder 2">
            <a:extLst>
              <a:ext uri="{FF2B5EF4-FFF2-40B4-BE49-F238E27FC236}">
                <a16:creationId xmlns:a16="http://schemas.microsoft.com/office/drawing/2014/main" id="{8F09B76A-466C-4B01-86F7-78DD24211A66}"/>
              </a:ext>
            </a:extLst>
          </p:cNvPr>
          <p:cNvSpPr>
            <a:spLocks noGrp="1"/>
          </p:cNvSpPr>
          <p:nvPr>
            <p:ph idx="1"/>
          </p:nvPr>
        </p:nvSpPr>
        <p:spPr>
          <a:xfrm>
            <a:off x="1136429" y="2278173"/>
            <a:ext cx="6467867" cy="3450613"/>
          </a:xfrm>
        </p:spPr>
        <p:txBody>
          <a:bodyPr anchor="ctr">
            <a:normAutofit/>
          </a:bodyPr>
          <a:lstStyle/>
          <a:p>
            <a:pPr marL="0" indent="0">
              <a:buNone/>
            </a:pPr>
            <a:r>
              <a:rPr lang="en-US" b="1" dirty="0"/>
              <a:t>Economics</a:t>
            </a:r>
            <a:r>
              <a:rPr lang="en-US" dirty="0"/>
              <a:t> is a </a:t>
            </a:r>
            <a:r>
              <a:rPr lang="en-US" b="1" u="sng" dirty="0"/>
              <a:t>social science </a:t>
            </a:r>
            <a:r>
              <a:rPr lang="en-US" dirty="0"/>
              <a:t>that is concerned with the production and consumption of goods and services in the creation/transfer of wealth.</a:t>
            </a:r>
          </a:p>
          <a:p>
            <a:pPr marL="0" indent="0">
              <a:buNone/>
            </a:pPr>
            <a:endParaRPr lang="en-US" sz="2400" dirty="0"/>
          </a:p>
          <a:p>
            <a:pPr marL="0" indent="0">
              <a:buNone/>
            </a:pPr>
            <a:r>
              <a:rPr lang="en-US" sz="2400" dirty="0"/>
              <a:t>Why do you think we should care about economics in environmental science class?</a:t>
            </a:r>
          </a:p>
          <a:p>
            <a:pPr marL="0" indent="0">
              <a:buNone/>
            </a:pPr>
            <a:r>
              <a:rPr lang="en-US" sz="2400" dirty="0"/>
              <a:t>(discussion)</a:t>
            </a:r>
          </a:p>
          <a:p>
            <a:pPr marL="457200" lvl="1" indent="0">
              <a:buNone/>
            </a:pPr>
            <a:endParaRPr lang="en-US" dirty="0"/>
          </a:p>
          <a:p>
            <a:pPr marL="457200" lvl="1" indent="0">
              <a:buNone/>
            </a:pPr>
            <a:endParaRPr lang="en-US" dirty="0"/>
          </a:p>
          <a:p>
            <a:pPr marL="457200" lvl="1" indent="0">
              <a:buNone/>
            </a:pPr>
            <a:endParaRPr lang="en-US" dirty="0"/>
          </a:p>
        </p:txBody>
      </p:sp>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Chat">
            <a:extLst>
              <a:ext uri="{FF2B5EF4-FFF2-40B4-BE49-F238E27FC236}">
                <a16:creationId xmlns:a16="http://schemas.microsoft.com/office/drawing/2014/main" id="{B69FD7B7-B479-4043-A171-200EC26F72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D01A2341-4512-4814-A7D2-27DB55F78332}"/>
              </a:ext>
            </a:extLst>
          </p:cNvPr>
          <p:cNvSpPr>
            <a:spLocks noGrp="1"/>
          </p:cNvSpPr>
          <p:nvPr>
            <p:ph type="sldNum" sz="quarter" idx="12"/>
          </p:nvPr>
        </p:nvSpPr>
        <p:spPr>
          <a:xfrm>
            <a:off x="10341428" y="6356350"/>
            <a:ext cx="1012371" cy="365125"/>
          </a:xfrm>
        </p:spPr>
        <p:txBody>
          <a:bodyPr>
            <a:normAutofit/>
          </a:bodyPr>
          <a:lstStyle/>
          <a:p>
            <a:pPr>
              <a:spcAft>
                <a:spcPts val="600"/>
              </a:spcAft>
            </a:pPr>
            <a:fld id="{FFDDBCB6-152C-48CE-B51F-3D6FE7600374}" type="slidenum">
              <a:rPr lang="en-US">
                <a:solidFill>
                  <a:srgbClr val="FFFFFF"/>
                </a:solidFill>
              </a:rPr>
              <a:pPr>
                <a:spcAft>
                  <a:spcPts val="600"/>
                </a:spcAft>
              </a:pPr>
              <a:t>8</a:t>
            </a:fld>
            <a:endParaRPr lang="en-US" dirty="0">
              <a:solidFill>
                <a:srgbClr val="FFFFFF"/>
              </a:solidFill>
            </a:endParaRPr>
          </a:p>
        </p:txBody>
      </p:sp>
    </p:spTree>
    <p:extLst>
      <p:ext uri="{BB962C8B-B14F-4D97-AF65-F5344CB8AC3E}">
        <p14:creationId xmlns:p14="http://schemas.microsoft.com/office/powerpoint/2010/main" val="1842881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0C97D-3AA5-449A-9E7B-B66BBDB085D4}"/>
              </a:ext>
            </a:extLst>
          </p:cNvPr>
          <p:cNvSpPr>
            <a:spLocks noGrp="1"/>
          </p:cNvSpPr>
          <p:nvPr>
            <p:ph type="title"/>
          </p:nvPr>
        </p:nvSpPr>
        <p:spPr>
          <a:xfrm>
            <a:off x="162951" y="963877"/>
            <a:ext cx="3494362" cy="4930246"/>
          </a:xfrm>
        </p:spPr>
        <p:txBody>
          <a:bodyPr>
            <a:normAutofit/>
          </a:bodyPr>
          <a:lstStyle/>
          <a:p>
            <a:pPr algn="r"/>
            <a:r>
              <a:rPr lang="en-US" dirty="0">
                <a:solidFill>
                  <a:schemeClr val="accent1"/>
                </a:solidFill>
              </a:rPr>
              <a:t>Economics and Sustainability</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6ED60D-CD1C-4CFC-A585-0BB6F2373899}"/>
              </a:ext>
            </a:extLst>
          </p:cNvPr>
          <p:cNvSpPr>
            <a:spLocks noGrp="1"/>
          </p:cNvSpPr>
          <p:nvPr>
            <p:ph idx="1"/>
          </p:nvPr>
        </p:nvSpPr>
        <p:spPr>
          <a:xfrm>
            <a:off x="5094264" y="963877"/>
            <a:ext cx="6540890" cy="4930246"/>
          </a:xfrm>
        </p:spPr>
        <p:txBody>
          <a:bodyPr anchor="ctr">
            <a:normAutofit/>
          </a:bodyPr>
          <a:lstStyle/>
          <a:p>
            <a:pPr marL="0" indent="0">
              <a:buNone/>
            </a:pPr>
            <a:r>
              <a:rPr lang="en-US" sz="2400" dirty="0"/>
              <a:t>We  should care because….</a:t>
            </a:r>
          </a:p>
          <a:p>
            <a:r>
              <a:rPr lang="en-US" sz="2400" dirty="0"/>
              <a:t>The  creation of some products can damage the environment.</a:t>
            </a:r>
          </a:p>
          <a:p>
            <a:pPr marL="0" indent="0">
              <a:buNone/>
            </a:pPr>
            <a:endParaRPr lang="en-US" sz="2400" dirty="0"/>
          </a:p>
          <a:p>
            <a:r>
              <a:rPr lang="en-US" sz="2400" dirty="0"/>
              <a:t>Some economist encourage companies to include environmental costs of making their product into the market price.</a:t>
            </a:r>
          </a:p>
          <a:p>
            <a:pPr lvl="1"/>
            <a:r>
              <a:rPr lang="en-US" dirty="0"/>
              <a:t>Profit can then be used to mitigate the environmental damage.</a:t>
            </a:r>
          </a:p>
          <a:p>
            <a:pPr lvl="1"/>
            <a:r>
              <a:rPr lang="en-US" dirty="0"/>
              <a:t>This practice is call “</a:t>
            </a:r>
            <a:r>
              <a:rPr lang="en-US" u="sng" dirty="0"/>
              <a:t>full-cost pricing</a:t>
            </a:r>
            <a:r>
              <a:rPr lang="en-US" dirty="0"/>
              <a:t>”</a:t>
            </a:r>
          </a:p>
          <a:p>
            <a:pPr lvl="2"/>
            <a:r>
              <a:rPr lang="en-US" sz="2400" dirty="0"/>
              <a:t>What challenge may this cause for a company?</a:t>
            </a:r>
          </a:p>
          <a:p>
            <a:endParaRPr lang="en-US" sz="2400" dirty="0"/>
          </a:p>
        </p:txBody>
      </p:sp>
      <p:sp>
        <p:nvSpPr>
          <p:cNvPr id="5" name="Slide Number Placeholder 4">
            <a:extLst>
              <a:ext uri="{FF2B5EF4-FFF2-40B4-BE49-F238E27FC236}">
                <a16:creationId xmlns:a16="http://schemas.microsoft.com/office/drawing/2014/main" id="{C4172651-1CB2-495A-A7E7-50E6B80782EC}"/>
              </a:ext>
            </a:extLst>
          </p:cNvPr>
          <p:cNvSpPr>
            <a:spLocks noGrp="1"/>
          </p:cNvSpPr>
          <p:nvPr>
            <p:ph type="sldNum" sz="quarter" idx="12"/>
          </p:nvPr>
        </p:nvSpPr>
        <p:spPr>
          <a:xfrm>
            <a:off x="10571516" y="6033479"/>
            <a:ext cx="782283" cy="365125"/>
          </a:xfrm>
        </p:spPr>
        <p:txBody>
          <a:bodyPr>
            <a:normAutofit/>
          </a:bodyPr>
          <a:lstStyle/>
          <a:p>
            <a:pPr>
              <a:spcAft>
                <a:spcPts val="600"/>
              </a:spcAft>
            </a:pPr>
            <a:fld id="{FFDDBCB6-152C-48CE-B51F-3D6FE7600374}" type="slidenum">
              <a:rPr lang="en-US" sz="1050">
                <a:solidFill>
                  <a:schemeClr val="tx1">
                    <a:alpha val="80000"/>
                  </a:schemeClr>
                </a:solidFill>
              </a:rPr>
              <a:pPr>
                <a:spcAft>
                  <a:spcPts val="600"/>
                </a:spcAft>
              </a:pPr>
              <a:t>9</a:t>
            </a:fld>
            <a:endParaRPr lang="en-US" sz="1050" dirty="0">
              <a:solidFill>
                <a:schemeClr val="tx1">
                  <a:alpha val="80000"/>
                </a:schemeClr>
              </a:solidFill>
            </a:endParaRPr>
          </a:p>
        </p:txBody>
      </p:sp>
    </p:spTree>
    <p:extLst>
      <p:ext uri="{BB962C8B-B14F-4D97-AF65-F5344CB8AC3E}">
        <p14:creationId xmlns:p14="http://schemas.microsoft.com/office/powerpoint/2010/main" val="319053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16273</TotalTime>
  <Words>2452</Words>
  <Application>Microsoft Office PowerPoint</Application>
  <PresentationFormat>Widescreen</PresentationFormat>
  <Paragraphs>262</Paragraphs>
  <Slides>34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Environmental Science</vt:lpstr>
      <vt:lpstr>Welcome-Find your seat</vt:lpstr>
      <vt:lpstr>Welcome to Environmental Science</vt:lpstr>
      <vt:lpstr>What is sustainability?</vt:lpstr>
      <vt:lpstr> Solar Energy</vt:lpstr>
      <vt:lpstr>Biodiversity</vt:lpstr>
      <vt:lpstr>Human Social Factors of Sustainability  </vt:lpstr>
      <vt:lpstr>Economics and Sustainability</vt:lpstr>
      <vt:lpstr>Economics and Sustainability</vt:lpstr>
      <vt:lpstr>Political Science</vt:lpstr>
      <vt:lpstr>Political Science</vt:lpstr>
      <vt:lpstr>Ethics</vt:lpstr>
      <vt:lpstr>Ethics</vt:lpstr>
      <vt:lpstr>Sustainability and Natural Capital</vt:lpstr>
      <vt:lpstr>Natural Resources</vt:lpstr>
      <vt:lpstr>Economic Services</vt:lpstr>
      <vt:lpstr>Review Questions</vt:lpstr>
      <vt:lpstr>The Good News</vt:lpstr>
      <vt:lpstr>More Good News</vt:lpstr>
      <vt:lpstr>The Bad News-Unsustainable Living</vt:lpstr>
      <vt:lpstr>Why do humans behave in this manner?</vt:lpstr>
      <vt:lpstr>What is the result of this behavior?</vt:lpstr>
      <vt:lpstr>Tragedy of Commons-Pollution</vt:lpstr>
      <vt:lpstr>How Big Is Your Ecological Footprint?</vt:lpstr>
      <vt:lpstr>Ecological Footprints by Country/Region  World-2.75 gha/person</vt:lpstr>
      <vt:lpstr>What Causes Environmental Problems and Why Do the Persist?</vt:lpstr>
      <vt:lpstr>Human Population Growth</vt:lpstr>
      <vt:lpstr>Affluence and Resource Use</vt:lpstr>
      <vt:lpstr>Poverties Impact on the Environment</vt:lpstr>
      <vt:lpstr>Impact of Poverty</vt:lpstr>
      <vt:lpstr>People are Becoming Increasingly Isolated from Nature</vt:lpstr>
      <vt:lpstr>People Have Different Perspectives About Environmental Issues</vt:lpstr>
      <vt:lpstr>Types of Environmental Worldviews</vt:lpstr>
      <vt:lpstr>Will we become environmentally sustainable society?   What will it take?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Science</dc:title>
  <dc:creator>USBiologyTeaching</dc:creator>
  <cp:lastModifiedBy>USBiologyTeaching</cp:lastModifiedBy>
  <cp:revision>11</cp:revision>
  <dcterms:created xsi:type="dcterms:W3CDTF">2020-05-21T01:36:49Z</dcterms:created>
  <dcterms:modified xsi:type="dcterms:W3CDTF">2020-06-10T17:53:48Z</dcterms:modified>
</cp:coreProperties>
</file>