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9C00"/>
    <a:srgbClr val="0D6C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BF1D7D-7C22-43CE-A347-0F22A5D3B7C4}" type="datetimeFigureOut">
              <a:rPr lang="en-US" smtClean="0"/>
              <a:t>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205F8-8E28-417C-8D17-992EBCD0242A}" type="slidenum">
              <a:rPr lang="en-US" smtClean="0"/>
              <a:t>‹#›</a:t>
            </a:fld>
            <a:endParaRPr lang="en-US"/>
          </a:p>
        </p:txBody>
      </p:sp>
    </p:spTree>
    <p:extLst>
      <p:ext uri="{BB962C8B-B14F-4D97-AF65-F5344CB8AC3E}">
        <p14:creationId xmlns:p14="http://schemas.microsoft.com/office/powerpoint/2010/main" val="3166489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day of school varies greatly. It is important to establish your procedures. On the schedule you will see item #2 on the schedule is the bell ringer for the first instructional day. If you have time start it and go over it with students. For day you can simply review slide 3 and discuss review procedures. I like to make a mini quiz on the procedures and go over it with the students. Since procedures are vastly different that is something not provided in the curriculum.  </a:t>
            </a:r>
          </a:p>
        </p:txBody>
      </p:sp>
      <p:sp>
        <p:nvSpPr>
          <p:cNvPr id="4" name="Slide Number Placeholder 3"/>
          <p:cNvSpPr>
            <a:spLocks noGrp="1"/>
          </p:cNvSpPr>
          <p:nvPr>
            <p:ph type="sldNum" sz="quarter" idx="5"/>
          </p:nvPr>
        </p:nvSpPr>
        <p:spPr/>
        <p:txBody>
          <a:bodyPr/>
          <a:lstStyle/>
          <a:p>
            <a:fld id="{2D4205F8-8E28-417C-8D17-992EBCD0242A}" type="slidenum">
              <a:rPr lang="en-US" smtClean="0"/>
              <a:t>1</a:t>
            </a:fld>
            <a:endParaRPr lang="en-US"/>
          </a:p>
        </p:txBody>
      </p:sp>
    </p:spTree>
    <p:extLst>
      <p:ext uri="{BB962C8B-B14F-4D97-AF65-F5344CB8AC3E}">
        <p14:creationId xmlns:p14="http://schemas.microsoft.com/office/powerpoint/2010/main" val="1575198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had time to complete slide 3  the previous day review the procedures on this day as part of the bell ringer. You may ask them  describe 3 expectations that you have in the classroom on a piece of paper. </a:t>
            </a:r>
          </a:p>
        </p:txBody>
      </p:sp>
      <p:sp>
        <p:nvSpPr>
          <p:cNvPr id="4" name="Slide Number Placeholder 3"/>
          <p:cNvSpPr>
            <a:spLocks noGrp="1"/>
          </p:cNvSpPr>
          <p:nvPr>
            <p:ph type="sldNum" sz="quarter" idx="5"/>
          </p:nvPr>
        </p:nvSpPr>
        <p:spPr/>
        <p:txBody>
          <a:bodyPr/>
          <a:lstStyle/>
          <a:p>
            <a:fld id="{2D4205F8-8E28-417C-8D17-992EBCD0242A}" type="slidenum">
              <a:rPr lang="en-US" smtClean="0"/>
              <a:t>2</a:t>
            </a:fld>
            <a:endParaRPr lang="en-US"/>
          </a:p>
        </p:txBody>
      </p:sp>
    </p:spTree>
    <p:extLst>
      <p:ext uri="{BB962C8B-B14F-4D97-AF65-F5344CB8AC3E}">
        <p14:creationId xmlns:p14="http://schemas.microsoft.com/office/powerpoint/2010/main" val="437631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the ecological footprint activity or lesson notes for the bell ringer instructions.</a:t>
            </a:r>
          </a:p>
        </p:txBody>
      </p:sp>
      <p:sp>
        <p:nvSpPr>
          <p:cNvPr id="4" name="Slide Number Placeholder 3"/>
          <p:cNvSpPr>
            <a:spLocks noGrp="1"/>
          </p:cNvSpPr>
          <p:nvPr>
            <p:ph type="sldNum" sz="quarter" idx="5"/>
          </p:nvPr>
        </p:nvSpPr>
        <p:spPr/>
        <p:txBody>
          <a:bodyPr/>
          <a:lstStyle/>
          <a:p>
            <a:fld id="{2D4205F8-8E28-417C-8D17-992EBCD0242A}" type="slidenum">
              <a:rPr lang="en-US" smtClean="0"/>
              <a:t>6</a:t>
            </a:fld>
            <a:endParaRPr lang="en-US"/>
          </a:p>
        </p:txBody>
      </p:sp>
    </p:spTree>
    <p:extLst>
      <p:ext uri="{BB962C8B-B14F-4D97-AF65-F5344CB8AC3E}">
        <p14:creationId xmlns:p14="http://schemas.microsoft.com/office/powerpoint/2010/main" val="4289557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the class. You can consider giving students and opportunity to review the terms using Quizlet live prior to the quiz. Doing this early on does set the expectation that they will have the same opportunity before every quiz.</a:t>
            </a:r>
          </a:p>
        </p:txBody>
      </p:sp>
      <p:sp>
        <p:nvSpPr>
          <p:cNvPr id="4" name="Slide Number Placeholder 3"/>
          <p:cNvSpPr>
            <a:spLocks noGrp="1"/>
          </p:cNvSpPr>
          <p:nvPr>
            <p:ph type="sldNum" sz="quarter" idx="5"/>
          </p:nvPr>
        </p:nvSpPr>
        <p:spPr/>
        <p:txBody>
          <a:bodyPr/>
          <a:lstStyle/>
          <a:p>
            <a:fld id="{2D4205F8-8E28-417C-8D17-992EBCD0242A}" type="slidenum">
              <a:rPr lang="en-US" smtClean="0"/>
              <a:t>7</a:t>
            </a:fld>
            <a:endParaRPr lang="en-US"/>
          </a:p>
        </p:txBody>
      </p:sp>
    </p:spTree>
    <p:extLst>
      <p:ext uri="{BB962C8B-B14F-4D97-AF65-F5344CB8AC3E}">
        <p14:creationId xmlns:p14="http://schemas.microsoft.com/office/powerpoint/2010/main" val="192792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the class. You can consider giving students and opportunity to review the terms using Quizlet live prior to the quiz. Doing this early on does set the expectation that they will have the same opportunity before every quiz.</a:t>
            </a:r>
          </a:p>
        </p:txBody>
      </p:sp>
      <p:sp>
        <p:nvSpPr>
          <p:cNvPr id="4" name="Slide Number Placeholder 3"/>
          <p:cNvSpPr>
            <a:spLocks noGrp="1"/>
          </p:cNvSpPr>
          <p:nvPr>
            <p:ph type="sldNum" sz="quarter" idx="5"/>
          </p:nvPr>
        </p:nvSpPr>
        <p:spPr/>
        <p:txBody>
          <a:bodyPr/>
          <a:lstStyle/>
          <a:p>
            <a:fld id="{2D4205F8-8E28-417C-8D17-992EBCD0242A}" type="slidenum">
              <a:rPr lang="en-US" smtClean="0"/>
              <a:t>8</a:t>
            </a:fld>
            <a:endParaRPr lang="en-US"/>
          </a:p>
        </p:txBody>
      </p:sp>
    </p:spTree>
    <p:extLst>
      <p:ext uri="{BB962C8B-B14F-4D97-AF65-F5344CB8AC3E}">
        <p14:creationId xmlns:p14="http://schemas.microsoft.com/office/powerpoint/2010/main" val="753349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7C34A-9C23-4403-9FD5-BFA4A06696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58822A-F3F5-4E28-A2AA-5F22402E62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C280FD-2782-47FE-9C03-8B9E86523E64}"/>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776D6ED8-18D4-4AF5-A5FD-AEB0B7677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A80385-F509-4DF9-8B94-5CF9876147FA}"/>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66911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12A3E-98C1-41D9-8005-DA1C537E58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0B8038-AB12-4EA2-87DB-B1534153BD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9B5898-53AE-43C3-8894-39152514F72B}"/>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2994CC35-C036-4602-8D0D-3448AF63E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742E2-8B4E-4B68-A9C1-9CB2B11C80E8}"/>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134049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64BD1F-E7AB-4558-B073-DB37DE4A94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4BC4DD-12F2-4BFB-9DEC-00243BD758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9CF640-70E9-499A-8700-30EF77ED9B5A}"/>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F9D56DA9-F579-4818-9B01-B10114493E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1C55F-7A3F-4A9B-9FB8-1407000B398C}"/>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202270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4028F-2216-409B-8268-270D1E044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AEAEAD-C14C-4B21-90DE-CA5619B047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AA0BAB-7A35-4BAD-B350-03B59A18F0F8}"/>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40815F1B-0EC9-48C0-A851-A802764C93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5DBA0C-E711-4D78-9310-9E7FDBB15F40}"/>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3901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E7CF8-48E4-4F3B-96B9-603050EBFB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C4060D-207F-4EBD-9BE1-C0474611A3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5D9A59-70EE-4D2C-8E9E-B98B0381720C}"/>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D6BA5AF8-6271-48AA-811B-B9E61B7406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84D41-FDB7-4CB8-B586-C5D1C5FB7236}"/>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1587659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862BC-9416-4B56-A68B-881605FF41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BBFE5A-A25E-4892-AD8D-B6AF20DDB8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77016D-8DED-4CFD-B44A-ACD7143F41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8B54B6-B422-41F2-9CCF-2E8C36E3260D}"/>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6" name="Footer Placeholder 5">
            <a:extLst>
              <a:ext uri="{FF2B5EF4-FFF2-40B4-BE49-F238E27FC236}">
                <a16:creationId xmlns:a16="http://schemas.microsoft.com/office/drawing/2014/main" id="{EF97CBA6-43B9-4CB0-A788-CB251E3ECE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674ECB-C86F-42BC-A8FA-320009163D58}"/>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2879823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C03C-8EBE-480C-9670-73EDC4584D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368529-8F3A-4043-801A-4C8F5C351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F2D3A6-34DC-4C9A-83E5-A1A3CFE300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FC6201-5FCD-41FF-A625-9B1E94EEE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AD24C4-3C5D-4A25-89B4-C1D0EDA9A6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5E63FB-6A9F-4374-8FF2-44EBD777C42E}"/>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8" name="Footer Placeholder 7">
            <a:extLst>
              <a:ext uri="{FF2B5EF4-FFF2-40B4-BE49-F238E27FC236}">
                <a16:creationId xmlns:a16="http://schemas.microsoft.com/office/drawing/2014/main" id="{6F098C61-126E-4671-B744-6F4DCCAFEF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0AE433-53C6-42C6-BDDA-51BEEFCBCFAC}"/>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2815492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08A60-E310-4829-8955-B583027D8A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010814-D0BE-4BFD-8A41-DB203B0F15CE}"/>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4" name="Footer Placeholder 3">
            <a:extLst>
              <a:ext uri="{FF2B5EF4-FFF2-40B4-BE49-F238E27FC236}">
                <a16:creationId xmlns:a16="http://schemas.microsoft.com/office/drawing/2014/main" id="{1C2F2483-9E45-425A-9EDD-15CF2E19BE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E4F8D-0124-43AC-835E-2B7BD7085D2F}"/>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43246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BAD3D6-9636-463B-A1D8-293030B23C08}"/>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3" name="Footer Placeholder 2">
            <a:extLst>
              <a:ext uri="{FF2B5EF4-FFF2-40B4-BE49-F238E27FC236}">
                <a16:creationId xmlns:a16="http://schemas.microsoft.com/office/drawing/2014/main" id="{8559B05E-D0D8-4B67-A9DA-F65B1B0BF1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7959D7-83B3-4007-9A81-5A42E0FE92FF}"/>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1409334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C9A6A-84C6-42F4-859D-FC098ED00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A66127-38AD-410C-9779-50782F5B9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F0C62A-C9F9-4274-B8BB-D4B4EEDBC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1654A6-5EBE-4890-8822-4BAE4322B20D}"/>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6" name="Footer Placeholder 5">
            <a:extLst>
              <a:ext uri="{FF2B5EF4-FFF2-40B4-BE49-F238E27FC236}">
                <a16:creationId xmlns:a16="http://schemas.microsoft.com/office/drawing/2014/main" id="{6C093597-7A31-470C-A483-6DF33814D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A4C0FB-F8EA-44C1-9643-93BBEA397FC3}"/>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150877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8BFCF-770C-4B02-AF0E-DEABAF69E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B99B4A-61C0-4863-A8CE-7AD3E0BC20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A3589C-94E9-49DA-993A-E8A29A7BAD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D2489-3561-4313-8C46-3A3C4A00903F}"/>
              </a:ext>
            </a:extLst>
          </p:cNvPr>
          <p:cNvSpPr>
            <a:spLocks noGrp="1"/>
          </p:cNvSpPr>
          <p:nvPr>
            <p:ph type="dt" sz="half" idx="10"/>
          </p:nvPr>
        </p:nvSpPr>
        <p:spPr/>
        <p:txBody>
          <a:bodyPr/>
          <a:lstStyle/>
          <a:p>
            <a:fld id="{5E27FE62-7C57-4932-8ECD-5AA5AE289AAE}" type="datetimeFigureOut">
              <a:rPr lang="en-US" smtClean="0"/>
              <a:t>11/5/2020</a:t>
            </a:fld>
            <a:endParaRPr lang="en-US"/>
          </a:p>
        </p:txBody>
      </p:sp>
      <p:sp>
        <p:nvSpPr>
          <p:cNvPr id="6" name="Footer Placeholder 5">
            <a:extLst>
              <a:ext uri="{FF2B5EF4-FFF2-40B4-BE49-F238E27FC236}">
                <a16:creationId xmlns:a16="http://schemas.microsoft.com/office/drawing/2014/main" id="{4A201490-7380-4DC9-BB6C-152893225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D3445-21AA-4F3B-A90E-C96C58A6A044}"/>
              </a:ext>
            </a:extLst>
          </p:cNvPr>
          <p:cNvSpPr>
            <a:spLocks noGrp="1"/>
          </p:cNvSpPr>
          <p:nvPr>
            <p:ph type="sldNum" sz="quarter" idx="12"/>
          </p:nvPr>
        </p:nvSpPr>
        <p:spPr/>
        <p:txBody>
          <a:bodyPr/>
          <a:lstStyle/>
          <a:p>
            <a:fld id="{542D102D-57E5-45BE-B1BC-385B52984F99}" type="slidenum">
              <a:rPr lang="en-US" smtClean="0"/>
              <a:t>‹#›</a:t>
            </a:fld>
            <a:endParaRPr lang="en-US"/>
          </a:p>
        </p:txBody>
      </p:sp>
    </p:spTree>
    <p:extLst>
      <p:ext uri="{BB962C8B-B14F-4D97-AF65-F5344CB8AC3E}">
        <p14:creationId xmlns:p14="http://schemas.microsoft.com/office/powerpoint/2010/main" val="1509043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FE0676-11FD-43C4-B805-116BC8EEF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9D459D-4221-44E5-8511-957C88B35C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16F712-CEDC-48CB-A7A8-F6C56760D9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7FE62-7C57-4932-8ECD-5AA5AE289AAE}" type="datetimeFigureOut">
              <a:rPr lang="en-US" smtClean="0"/>
              <a:t>11/5/2020</a:t>
            </a:fld>
            <a:endParaRPr lang="en-US"/>
          </a:p>
        </p:txBody>
      </p:sp>
      <p:sp>
        <p:nvSpPr>
          <p:cNvPr id="5" name="Footer Placeholder 4">
            <a:extLst>
              <a:ext uri="{FF2B5EF4-FFF2-40B4-BE49-F238E27FC236}">
                <a16:creationId xmlns:a16="http://schemas.microsoft.com/office/drawing/2014/main" id="{AB5A4C8B-C728-4A43-A918-FEFA7303F4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CABE9C-A86F-48D0-9CA5-20E4CE361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D102D-57E5-45BE-B1BC-385B52984F99}" type="slidenum">
              <a:rPr lang="en-US" smtClean="0"/>
              <a:t>‹#›</a:t>
            </a:fld>
            <a:endParaRPr lang="en-US"/>
          </a:p>
        </p:txBody>
      </p:sp>
    </p:spTree>
    <p:extLst>
      <p:ext uri="{BB962C8B-B14F-4D97-AF65-F5344CB8AC3E}">
        <p14:creationId xmlns:p14="http://schemas.microsoft.com/office/powerpoint/2010/main" val="2079449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lstStyle/>
          <a:p>
            <a:pPr marL="0" indent="0">
              <a:buNone/>
            </a:pPr>
            <a:r>
              <a:rPr lang="en-US" b="1" dirty="0"/>
              <a:t>Schedule:</a:t>
            </a:r>
          </a:p>
          <a:p>
            <a:pPr marL="514350" indent="-514350">
              <a:buAutoNum type="arabicPeriod"/>
            </a:pPr>
            <a:r>
              <a:rPr lang="en-US" dirty="0"/>
              <a:t>Introduce the course syllabus and expectations. </a:t>
            </a:r>
          </a:p>
          <a:p>
            <a:pPr marL="514350" indent="-514350">
              <a:buFont typeface="Arial" panose="020B0604020202020204" pitchFamily="34" charset="0"/>
              <a:buAutoNum type="arabicPeriod"/>
            </a:pPr>
            <a:r>
              <a:rPr lang="en-US" dirty="0"/>
              <a:t>Complete Slide 3 questions in your guided notes –time permitting.</a:t>
            </a:r>
          </a:p>
          <a:p>
            <a:pPr marL="0" indent="0">
              <a:buNone/>
            </a:pPr>
            <a:endParaRPr lang="en-US" b="1" dirty="0"/>
          </a:p>
          <a:p>
            <a:pPr marL="514350" indent="-514350">
              <a:buAutoNum type="arabicPeriod"/>
            </a:pPr>
            <a:endParaRPr lang="en-US" b="1" dirty="0"/>
          </a:p>
          <a:p>
            <a:pPr marL="514350" indent="-514350">
              <a:buAutoNum type="arabicPeriod"/>
            </a:pPr>
            <a:endParaRPr lang="en-US" dirty="0"/>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4351338"/>
          </a:xfrm>
          <a:ln>
            <a:solidFill>
              <a:srgbClr val="0D6CBF"/>
            </a:solidFill>
          </a:ln>
        </p:spPr>
        <p:txBody>
          <a:bodyPr/>
          <a:lstStyle/>
          <a:p>
            <a:pPr marL="0" indent="0">
              <a:buNone/>
            </a:pPr>
            <a:r>
              <a:rPr lang="en-US" b="1" dirty="0"/>
              <a:t>Objective:</a:t>
            </a:r>
          </a:p>
          <a:p>
            <a:pPr marL="0" indent="0">
              <a:buNone/>
            </a:pPr>
            <a:r>
              <a:rPr lang="en-US" dirty="0"/>
              <a:t>Students will be able to describe the  top 3-5 course/teacher expectations. </a:t>
            </a:r>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First Day of School</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015663"/>
          </a:xfrm>
          <a:prstGeom prst="rect">
            <a:avLst/>
          </a:prstGeom>
          <a:noFill/>
          <a:ln>
            <a:solidFill>
              <a:srgbClr val="0D6CBF"/>
            </a:solidFill>
          </a:ln>
        </p:spPr>
        <p:txBody>
          <a:bodyPr wrap="square" rtlCol="0">
            <a:spAutoFit/>
          </a:bodyPr>
          <a:lstStyle/>
          <a:p>
            <a:r>
              <a:rPr lang="en-US" sz="2000" b="1" dirty="0">
                <a:solidFill>
                  <a:srgbClr val="0D6CBF"/>
                </a:solidFill>
              </a:rPr>
              <a:t>Bell Ringer: </a:t>
            </a:r>
          </a:p>
          <a:p>
            <a:pPr marL="457200" indent="-457200">
              <a:buFont typeface="+mj-lt"/>
              <a:buAutoNum type="arabicPeriod"/>
            </a:pPr>
            <a:r>
              <a:rPr lang="en-US" sz="2000" b="1" dirty="0"/>
              <a:t> Find your seat and complete the index  cards. </a:t>
            </a:r>
          </a:p>
          <a:p>
            <a:r>
              <a:rPr lang="en-US" sz="2000" b="1" dirty="0">
                <a:solidFill>
                  <a:srgbClr val="229C00"/>
                </a:solidFill>
              </a:rPr>
              <a:t>HW: </a:t>
            </a:r>
            <a:r>
              <a:rPr lang="en-US" sz="2000" b="1" dirty="0"/>
              <a:t>Sign and return the course syllabus and safety contract and all other school forms. </a:t>
            </a:r>
          </a:p>
        </p:txBody>
      </p:sp>
      <p:pic>
        <p:nvPicPr>
          <p:cNvPr id="2" name="Picture 1">
            <a:extLst>
              <a:ext uri="{FF2B5EF4-FFF2-40B4-BE49-F238E27FC236}">
                <a16:creationId xmlns:a16="http://schemas.microsoft.com/office/drawing/2014/main" id="{57BEB2F7-A41F-4B12-9489-0B5E029B849E}"/>
              </a:ext>
            </a:extLst>
          </p:cNvPr>
          <p:cNvPicPr>
            <a:picLocks noChangeAspect="1"/>
          </p:cNvPicPr>
          <p:nvPr/>
        </p:nvPicPr>
        <p:blipFill>
          <a:blip r:embed="rId3"/>
          <a:stretch>
            <a:fillRect/>
          </a:stretch>
        </p:blipFill>
        <p:spPr>
          <a:xfrm>
            <a:off x="9988060" y="794984"/>
            <a:ext cx="1031631" cy="652829"/>
          </a:xfrm>
          <a:prstGeom prst="rect">
            <a:avLst/>
          </a:prstGeom>
        </p:spPr>
      </p:pic>
      <p:pic>
        <p:nvPicPr>
          <p:cNvPr id="3" name="Picture 2">
            <a:extLst>
              <a:ext uri="{FF2B5EF4-FFF2-40B4-BE49-F238E27FC236}">
                <a16:creationId xmlns:a16="http://schemas.microsoft.com/office/drawing/2014/main" id="{854038C3-68EB-41FF-90B7-C969BE97AF88}"/>
              </a:ext>
            </a:extLst>
          </p:cNvPr>
          <p:cNvPicPr>
            <a:picLocks noChangeAspect="1"/>
          </p:cNvPicPr>
          <p:nvPr/>
        </p:nvPicPr>
        <p:blipFill>
          <a:blip r:embed="rId4"/>
          <a:stretch>
            <a:fillRect/>
          </a:stretch>
        </p:blipFill>
        <p:spPr>
          <a:xfrm>
            <a:off x="2630658" y="4774813"/>
            <a:ext cx="2959160" cy="1611994"/>
          </a:xfrm>
          <a:prstGeom prst="rect">
            <a:avLst/>
          </a:prstGeom>
        </p:spPr>
      </p:pic>
    </p:spTree>
    <p:extLst>
      <p:ext uri="{BB962C8B-B14F-4D97-AF65-F5344CB8AC3E}">
        <p14:creationId xmlns:p14="http://schemas.microsoft.com/office/powerpoint/2010/main" val="1079742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lnSpcReduction="10000"/>
          </a:bodyPr>
          <a:lstStyle/>
          <a:p>
            <a:pPr marL="0" indent="0">
              <a:buNone/>
            </a:pPr>
            <a:r>
              <a:rPr lang="en-US" b="1" dirty="0"/>
              <a:t>Schedule:</a:t>
            </a:r>
          </a:p>
          <a:p>
            <a:pPr marL="514350" indent="-514350">
              <a:buAutoNum type="arabicPeriod"/>
            </a:pPr>
            <a:r>
              <a:rPr lang="en-US" dirty="0"/>
              <a:t>Complete slides 1-17  guided student notes.</a:t>
            </a:r>
          </a:p>
          <a:p>
            <a:pPr marL="514350" indent="-514350">
              <a:buAutoNum type="arabicPeriod"/>
            </a:pPr>
            <a:r>
              <a:rPr lang="en-US" dirty="0"/>
              <a:t>Discuss various topics during the presentation. Be prepared to share your thoughts	</a:t>
            </a:r>
          </a:p>
          <a:p>
            <a:pPr marL="0" indent="0">
              <a:buNone/>
            </a:pPr>
            <a:endParaRPr lang="en-US" dirty="0"/>
          </a:p>
          <a:p>
            <a:pPr marL="0" indent="0">
              <a:buNone/>
            </a:pPr>
            <a:r>
              <a:rPr lang="en-US" dirty="0"/>
              <a:t>Closing Activity: Closing discussion of the topics-Slide 17. Review Classroom procedures.</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237213"/>
          </a:xfrm>
          <a:ln>
            <a:solidFill>
              <a:srgbClr val="0D6CBF"/>
            </a:solidFill>
          </a:ln>
        </p:spPr>
        <p:txBody>
          <a:bodyPr>
            <a:normAutofit lnSpcReduction="10000"/>
          </a:bodyPr>
          <a:lstStyle/>
          <a:p>
            <a:pPr marL="0" indent="0">
              <a:buNone/>
            </a:pPr>
            <a:r>
              <a:rPr lang="en-US" b="1" dirty="0"/>
              <a:t>Objective(s):</a:t>
            </a:r>
          </a:p>
          <a:p>
            <a:r>
              <a:rPr lang="en-US" dirty="0"/>
              <a:t>Define sustainability and discuss the challenges of achieving it.</a:t>
            </a:r>
          </a:p>
          <a:p>
            <a:endParaRPr lang="en-US"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 Date:</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261884"/>
          </a:xfrm>
          <a:prstGeom prst="rect">
            <a:avLst/>
          </a:prstGeom>
          <a:noFill/>
          <a:ln>
            <a:solidFill>
              <a:srgbClr val="0D6CBF"/>
            </a:solidFill>
          </a:ln>
        </p:spPr>
        <p:txBody>
          <a:bodyPr wrap="square" rtlCol="0">
            <a:spAutoFit/>
          </a:bodyPr>
          <a:lstStyle/>
          <a:p>
            <a:r>
              <a:rPr lang="en-US" sz="2000" b="1" dirty="0">
                <a:solidFill>
                  <a:srgbClr val="0D6CBF"/>
                </a:solidFill>
              </a:rPr>
              <a:t>Bell Ringer:  </a:t>
            </a:r>
            <a:r>
              <a:rPr lang="en-US" sz="2000" b="1" dirty="0"/>
              <a:t>Review classroom procedures. Complete the questions from slide 3 in your guided notes.</a:t>
            </a:r>
            <a:endParaRPr lang="en-US" sz="2000" b="1" dirty="0">
              <a:solidFill>
                <a:srgbClr val="FF0000"/>
              </a:solidFill>
            </a:endParaRPr>
          </a:p>
          <a:p>
            <a:r>
              <a:rPr lang="en-US" sz="2000" b="1" dirty="0">
                <a:solidFill>
                  <a:srgbClr val="229C00"/>
                </a:solidFill>
              </a:rPr>
              <a:t>HW: </a:t>
            </a:r>
            <a:r>
              <a:rPr lang="en-US" sz="1600" b="1" dirty="0">
                <a:solidFill>
                  <a:srgbClr val="229C00"/>
                </a:solidFill>
              </a:rPr>
              <a:t> Reread your notes. Study the key terms on Quizlet. Complete the ecological footprint student worksheet it will be needed when we complete the Ecological Footprint Activity in a few days.</a:t>
            </a:r>
          </a:p>
        </p:txBody>
      </p:sp>
      <p:sp>
        <p:nvSpPr>
          <p:cNvPr id="2" name="TextBox 1">
            <a:extLst>
              <a:ext uri="{FF2B5EF4-FFF2-40B4-BE49-F238E27FC236}">
                <a16:creationId xmlns:a16="http://schemas.microsoft.com/office/drawing/2014/main" id="{5E8A3E7E-05AC-43F0-A77A-E6B656FD0211}"/>
              </a:ext>
            </a:extLst>
          </p:cNvPr>
          <p:cNvSpPr txBox="1"/>
          <p:nvPr/>
        </p:nvSpPr>
        <p:spPr>
          <a:xfrm>
            <a:off x="8961120" y="145774"/>
            <a:ext cx="2034540" cy="369332"/>
          </a:xfrm>
          <a:prstGeom prst="rect">
            <a:avLst/>
          </a:prstGeom>
          <a:noFill/>
        </p:spPr>
        <p:txBody>
          <a:bodyPr wrap="square" rtlCol="0">
            <a:spAutoFit/>
          </a:bodyPr>
          <a:lstStyle/>
          <a:p>
            <a:r>
              <a:rPr lang="en-US" dirty="0"/>
              <a:t>Lesson Day 1</a:t>
            </a:r>
          </a:p>
        </p:txBody>
      </p:sp>
      <p:sp>
        <p:nvSpPr>
          <p:cNvPr id="4" name="TextBox 3">
            <a:extLst>
              <a:ext uri="{FF2B5EF4-FFF2-40B4-BE49-F238E27FC236}">
                <a16:creationId xmlns:a16="http://schemas.microsoft.com/office/drawing/2014/main" id="{CAEDA03E-5308-4F85-BD4E-1FF5AC96643D}"/>
              </a:ext>
            </a:extLst>
          </p:cNvPr>
          <p:cNvSpPr txBox="1"/>
          <p:nvPr/>
        </p:nvSpPr>
        <p:spPr>
          <a:xfrm>
            <a:off x="5996609" y="5554980"/>
            <a:ext cx="5181600" cy="923330"/>
          </a:xfrm>
          <a:prstGeom prst="rect">
            <a:avLst/>
          </a:prstGeom>
          <a:noFill/>
        </p:spPr>
        <p:txBody>
          <a:bodyPr wrap="square" rtlCol="0">
            <a:spAutoFit/>
          </a:bodyPr>
          <a:lstStyle/>
          <a:p>
            <a:r>
              <a:rPr lang="en-US" dirty="0"/>
              <a:t>Upcoming Assessments: </a:t>
            </a:r>
          </a:p>
          <a:p>
            <a:r>
              <a:rPr lang="en-US" dirty="0"/>
              <a:t> Vocab Quiz: TBD		</a:t>
            </a:r>
          </a:p>
          <a:p>
            <a:r>
              <a:rPr lang="en-US" dirty="0"/>
              <a:t>Test : TBD</a:t>
            </a:r>
          </a:p>
        </p:txBody>
      </p:sp>
    </p:spTree>
    <p:extLst>
      <p:ext uri="{BB962C8B-B14F-4D97-AF65-F5344CB8AC3E}">
        <p14:creationId xmlns:p14="http://schemas.microsoft.com/office/powerpoint/2010/main" val="179045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fontScale="77500" lnSpcReduction="20000"/>
          </a:bodyPr>
          <a:lstStyle/>
          <a:p>
            <a:pPr marL="0" indent="0">
              <a:buNone/>
            </a:pPr>
            <a:r>
              <a:rPr lang="en-US" b="1" dirty="0"/>
              <a:t>Schedule:</a:t>
            </a:r>
          </a:p>
          <a:p>
            <a:pPr marL="0" indent="0">
              <a:buNone/>
            </a:pPr>
            <a:r>
              <a:rPr lang="en-US" b="1" dirty="0"/>
              <a:t>Sustainability Activity 1.1</a:t>
            </a:r>
          </a:p>
          <a:p>
            <a:pPr marL="514350" indent="-514350">
              <a:buFont typeface="+mj-lt"/>
              <a:buAutoNum type="arabicPeriod"/>
            </a:pPr>
            <a:r>
              <a:rPr lang="en-US" dirty="0"/>
              <a:t>Brainstorm terms that come to mind when you hear the word sustainability.</a:t>
            </a:r>
          </a:p>
          <a:p>
            <a:pPr marL="514350" indent="-514350">
              <a:buFont typeface="+mj-lt"/>
              <a:buAutoNum type="arabicPeriod"/>
            </a:pPr>
            <a:r>
              <a:rPr lang="en-US" dirty="0"/>
              <a:t>Answer the 5 questions on the same paper</a:t>
            </a:r>
          </a:p>
          <a:p>
            <a:pPr marL="514350" indent="-514350">
              <a:buFont typeface="+mj-lt"/>
              <a:buAutoNum type="arabicPeriod"/>
            </a:pPr>
            <a:r>
              <a:rPr lang="en-US" dirty="0"/>
              <a:t>On a new paper create a diagram/picture that depicts sustainability. </a:t>
            </a:r>
          </a:p>
          <a:p>
            <a:pPr marL="0" indent="0">
              <a:buNone/>
            </a:pPr>
            <a:r>
              <a:rPr lang="en-US" dirty="0"/>
              <a:t>	Reference the Rubric</a:t>
            </a:r>
          </a:p>
          <a:p>
            <a:pPr marL="0" indent="0">
              <a:buNone/>
            </a:pPr>
            <a:endParaRPr lang="en-US" b="1" dirty="0"/>
          </a:p>
          <a:p>
            <a:pPr marL="0" indent="0">
              <a:buNone/>
            </a:pPr>
            <a:r>
              <a:rPr lang="en-US" b="1" dirty="0"/>
              <a:t>Closing Activity: </a:t>
            </a:r>
            <a:r>
              <a:rPr lang="en-US" dirty="0"/>
              <a:t>Gallery walk/Share designs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405211"/>
          </a:xfrm>
          <a:ln>
            <a:solidFill>
              <a:srgbClr val="0D6CBF"/>
            </a:solidFill>
          </a:ln>
        </p:spPr>
        <p:txBody>
          <a:bodyPr>
            <a:normAutofit fontScale="77500" lnSpcReduction="20000"/>
          </a:bodyPr>
          <a:lstStyle/>
          <a:p>
            <a:pPr marL="0" indent="0">
              <a:buNone/>
            </a:pPr>
            <a:r>
              <a:rPr lang="en-US" b="1" dirty="0"/>
              <a:t>Objective(s): </a:t>
            </a:r>
            <a:r>
              <a:rPr lang="en-US" dirty="0"/>
              <a:t>Be able to effectively communicate the term sustainability using a picture or diagram.</a:t>
            </a:r>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323439"/>
          </a:xfrm>
          <a:prstGeom prst="rect">
            <a:avLst/>
          </a:prstGeom>
          <a:noFill/>
          <a:ln>
            <a:solidFill>
              <a:srgbClr val="0D6CBF"/>
            </a:solidFill>
          </a:ln>
        </p:spPr>
        <p:txBody>
          <a:bodyPr wrap="square" rtlCol="0">
            <a:spAutoFit/>
          </a:bodyPr>
          <a:lstStyle/>
          <a:p>
            <a:r>
              <a:rPr lang="en-US" sz="2000" b="1" dirty="0">
                <a:solidFill>
                  <a:srgbClr val="0D6CBF"/>
                </a:solidFill>
              </a:rPr>
              <a:t>Bell Ringer: </a:t>
            </a:r>
            <a:r>
              <a:rPr lang="en-US" sz="2000" b="1" dirty="0"/>
              <a:t>Complete 1.1 Sustainability Bell Ringer.</a:t>
            </a:r>
          </a:p>
          <a:p>
            <a:endParaRPr lang="en-US" sz="2000" b="1" dirty="0">
              <a:solidFill>
                <a:srgbClr val="FF0000"/>
              </a:solidFill>
            </a:endParaRPr>
          </a:p>
          <a:p>
            <a:r>
              <a:rPr lang="en-US" sz="2000" b="1" dirty="0">
                <a:solidFill>
                  <a:srgbClr val="229C00"/>
                </a:solidFill>
              </a:rPr>
              <a:t>HW: Study Key Terms from slides 1-17, Review Notes. Complete the ecological footprint student worksheet it will be needed when we complete the Ecological Footprint Activity in a few days. </a:t>
            </a:r>
          </a:p>
        </p:txBody>
      </p:sp>
      <p:sp>
        <p:nvSpPr>
          <p:cNvPr id="9" name="TextBox 8">
            <a:extLst>
              <a:ext uri="{FF2B5EF4-FFF2-40B4-BE49-F238E27FC236}">
                <a16:creationId xmlns:a16="http://schemas.microsoft.com/office/drawing/2014/main" id="{55D65F2E-8A7F-4A30-9413-58405C022F63}"/>
              </a:ext>
            </a:extLst>
          </p:cNvPr>
          <p:cNvSpPr txBox="1"/>
          <p:nvPr/>
        </p:nvSpPr>
        <p:spPr>
          <a:xfrm>
            <a:off x="8961120" y="145774"/>
            <a:ext cx="2034540" cy="369332"/>
          </a:xfrm>
          <a:prstGeom prst="rect">
            <a:avLst/>
          </a:prstGeom>
          <a:noFill/>
        </p:spPr>
        <p:txBody>
          <a:bodyPr wrap="square" rtlCol="0">
            <a:spAutoFit/>
          </a:bodyPr>
          <a:lstStyle/>
          <a:p>
            <a:r>
              <a:rPr lang="en-US" dirty="0"/>
              <a:t>Lesson Day 2</a:t>
            </a:r>
          </a:p>
        </p:txBody>
      </p:sp>
      <p:sp>
        <p:nvSpPr>
          <p:cNvPr id="10" name="TextBox 9">
            <a:extLst>
              <a:ext uri="{FF2B5EF4-FFF2-40B4-BE49-F238E27FC236}">
                <a16:creationId xmlns:a16="http://schemas.microsoft.com/office/drawing/2014/main" id="{FDECFCB9-A1CD-4B65-91BA-173098A6C7E2}"/>
              </a:ext>
            </a:extLst>
          </p:cNvPr>
          <p:cNvSpPr txBox="1"/>
          <p:nvPr/>
        </p:nvSpPr>
        <p:spPr>
          <a:xfrm>
            <a:off x="5996609" y="5554980"/>
            <a:ext cx="5181600" cy="923330"/>
          </a:xfrm>
          <a:prstGeom prst="rect">
            <a:avLst/>
          </a:prstGeom>
          <a:noFill/>
        </p:spPr>
        <p:txBody>
          <a:bodyPr wrap="square" rtlCol="0">
            <a:spAutoFit/>
          </a:bodyPr>
          <a:lstStyle/>
          <a:p>
            <a:r>
              <a:rPr lang="en-US" dirty="0"/>
              <a:t>Upcoming Assessments: </a:t>
            </a:r>
          </a:p>
          <a:p>
            <a:r>
              <a:rPr lang="en-US" dirty="0"/>
              <a:t> Vocab Quiz: TBD	</a:t>
            </a:r>
          </a:p>
          <a:p>
            <a:r>
              <a:rPr lang="en-US" dirty="0"/>
              <a:t>Test :  TBD</a:t>
            </a:r>
          </a:p>
        </p:txBody>
      </p:sp>
    </p:spTree>
    <p:extLst>
      <p:ext uri="{BB962C8B-B14F-4D97-AF65-F5344CB8AC3E}">
        <p14:creationId xmlns:p14="http://schemas.microsoft.com/office/powerpoint/2010/main" val="99230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fontScale="92500" lnSpcReduction="20000"/>
          </a:bodyPr>
          <a:lstStyle/>
          <a:p>
            <a:pPr marL="0" indent="0">
              <a:buNone/>
            </a:pPr>
            <a:r>
              <a:rPr lang="en-US" b="1" dirty="0"/>
              <a:t>Schedule:</a:t>
            </a:r>
          </a:p>
          <a:p>
            <a:pPr marL="514350" indent="-514350">
              <a:buFont typeface="+mj-lt"/>
              <a:buAutoNum type="arabicPeriod"/>
            </a:pPr>
            <a:r>
              <a:rPr lang="en-US" dirty="0"/>
              <a:t>You will be placed into group of 3 to complete a fishing activity.	</a:t>
            </a:r>
          </a:p>
          <a:p>
            <a:pPr marL="514350" indent="-514350">
              <a:buFont typeface="+mj-lt"/>
              <a:buAutoNum type="arabicPeriod"/>
            </a:pPr>
            <a:r>
              <a:rPr lang="en-US" dirty="0"/>
              <a:t>Follow the instructions on your handout. NO TALKING FOR PART 1! </a:t>
            </a:r>
          </a:p>
          <a:p>
            <a:pPr marL="0" indent="0">
              <a:buNone/>
            </a:pPr>
            <a:endParaRPr lang="en-US" dirty="0"/>
          </a:p>
          <a:p>
            <a:pPr marL="0" indent="0">
              <a:buNone/>
            </a:pPr>
            <a:endParaRPr lang="en-US" dirty="0"/>
          </a:p>
          <a:p>
            <a:pPr marL="0" indent="0">
              <a:buNone/>
            </a:pPr>
            <a:endParaRPr lang="en-US" dirty="0"/>
          </a:p>
          <a:p>
            <a:pPr marL="0" indent="0">
              <a:buNone/>
            </a:pPr>
            <a:r>
              <a:rPr lang="en-US" b="1" dirty="0"/>
              <a:t>Closing Activity:  </a:t>
            </a:r>
            <a:r>
              <a:rPr lang="en-US" dirty="0"/>
              <a:t>Discuss the research from the last part of the activity.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473791"/>
          </a:xfrm>
          <a:ln>
            <a:solidFill>
              <a:srgbClr val="0D6CBF"/>
            </a:solidFill>
          </a:ln>
        </p:spPr>
        <p:txBody>
          <a:bodyPr>
            <a:normAutofit fontScale="92500" lnSpcReduction="20000"/>
          </a:bodyPr>
          <a:lstStyle/>
          <a:p>
            <a:pPr marL="0" indent="0">
              <a:buNone/>
            </a:pPr>
            <a:r>
              <a:rPr lang="en-US" b="1" dirty="0"/>
              <a:t>Objective(s):</a:t>
            </a:r>
            <a:r>
              <a:rPr lang="en-US" dirty="0"/>
              <a:t> </a:t>
            </a:r>
          </a:p>
          <a:p>
            <a:r>
              <a:rPr lang="en-US" dirty="0"/>
              <a:t>Describe “tragedy of commons” and give examples of how it can occur. </a:t>
            </a:r>
          </a:p>
          <a:p>
            <a:endParaRPr lang="en-US" dirty="0"/>
          </a:p>
          <a:p>
            <a:pPr marL="0" indent="0">
              <a:buNone/>
            </a:pPr>
            <a:endParaRPr lang="en-US" b="1"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738809" y="590567"/>
            <a:ext cx="10515600" cy="1323439"/>
          </a:xfrm>
          <a:prstGeom prst="rect">
            <a:avLst/>
          </a:prstGeom>
          <a:noFill/>
          <a:ln>
            <a:solidFill>
              <a:srgbClr val="0D6CBF"/>
            </a:solidFill>
          </a:ln>
        </p:spPr>
        <p:txBody>
          <a:bodyPr wrap="square" rtlCol="0">
            <a:spAutoFit/>
          </a:bodyPr>
          <a:lstStyle/>
          <a:p>
            <a:r>
              <a:rPr lang="en-US" sz="2000" b="1" dirty="0">
                <a:solidFill>
                  <a:srgbClr val="0D6CBF"/>
                </a:solidFill>
              </a:rPr>
              <a:t>Bell Ringer: </a:t>
            </a:r>
            <a:r>
              <a:rPr lang="en-US" sz="2000" b="1" dirty="0"/>
              <a:t>1.2 Sustainability and You Bell Ringer</a:t>
            </a:r>
            <a:r>
              <a:rPr lang="en-US" dirty="0"/>
              <a:t>.</a:t>
            </a:r>
            <a:endParaRPr lang="en-US" sz="2000" b="1" dirty="0">
              <a:solidFill>
                <a:srgbClr val="FF0000"/>
              </a:solidFill>
            </a:endParaRPr>
          </a:p>
          <a:p>
            <a:r>
              <a:rPr lang="en-US" sz="2000" b="1" dirty="0">
                <a:solidFill>
                  <a:srgbClr val="229C00"/>
                </a:solidFill>
              </a:rPr>
              <a:t>HW: Study vocabulary using Quizlet (Vocab quiz in 2 days) All key terms that may be seen on the quiz are found in the Quizlet. Complete the ecological footprint student worksheet it will be needed when we complete the Ecological Footprint Activity in a few days. </a:t>
            </a:r>
          </a:p>
        </p:txBody>
      </p:sp>
      <p:sp>
        <p:nvSpPr>
          <p:cNvPr id="9" name="TextBox 8">
            <a:extLst>
              <a:ext uri="{FF2B5EF4-FFF2-40B4-BE49-F238E27FC236}">
                <a16:creationId xmlns:a16="http://schemas.microsoft.com/office/drawing/2014/main" id="{3C400D7C-1689-443E-A7CD-3D0CFC1C637F}"/>
              </a:ext>
            </a:extLst>
          </p:cNvPr>
          <p:cNvSpPr txBox="1"/>
          <p:nvPr/>
        </p:nvSpPr>
        <p:spPr>
          <a:xfrm>
            <a:off x="8961120" y="145774"/>
            <a:ext cx="2034540" cy="369332"/>
          </a:xfrm>
          <a:prstGeom prst="rect">
            <a:avLst/>
          </a:prstGeom>
          <a:noFill/>
        </p:spPr>
        <p:txBody>
          <a:bodyPr wrap="square" rtlCol="0">
            <a:spAutoFit/>
          </a:bodyPr>
          <a:lstStyle/>
          <a:p>
            <a:r>
              <a:rPr lang="en-US" dirty="0"/>
              <a:t>Lesson Day 3</a:t>
            </a:r>
          </a:p>
        </p:txBody>
      </p:sp>
      <p:sp>
        <p:nvSpPr>
          <p:cNvPr id="10" name="TextBox 9">
            <a:extLst>
              <a:ext uri="{FF2B5EF4-FFF2-40B4-BE49-F238E27FC236}">
                <a16:creationId xmlns:a16="http://schemas.microsoft.com/office/drawing/2014/main" id="{1631108B-ED91-4C7D-BBE3-8CBF260EFDCC}"/>
              </a:ext>
            </a:extLst>
          </p:cNvPr>
          <p:cNvSpPr txBox="1"/>
          <p:nvPr/>
        </p:nvSpPr>
        <p:spPr>
          <a:xfrm>
            <a:off x="5996609" y="5554980"/>
            <a:ext cx="5181600" cy="923330"/>
          </a:xfrm>
          <a:prstGeom prst="rect">
            <a:avLst/>
          </a:prstGeom>
          <a:noFill/>
        </p:spPr>
        <p:txBody>
          <a:bodyPr wrap="square" rtlCol="0">
            <a:spAutoFit/>
          </a:bodyPr>
          <a:lstStyle/>
          <a:p>
            <a:r>
              <a:rPr lang="en-US" dirty="0"/>
              <a:t>Upcoming Assessments: </a:t>
            </a:r>
          </a:p>
          <a:p>
            <a:r>
              <a:rPr lang="en-US" dirty="0"/>
              <a:t> Vocab Quiz: 3 days</a:t>
            </a:r>
          </a:p>
          <a:p>
            <a:r>
              <a:rPr lang="en-US" dirty="0"/>
              <a:t>Test :  4 days</a:t>
            </a:r>
          </a:p>
        </p:txBody>
      </p:sp>
    </p:spTree>
    <p:extLst>
      <p:ext uri="{BB962C8B-B14F-4D97-AF65-F5344CB8AC3E}">
        <p14:creationId xmlns:p14="http://schemas.microsoft.com/office/powerpoint/2010/main" val="2844598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fontScale="92500"/>
          </a:bodyPr>
          <a:lstStyle/>
          <a:p>
            <a:pPr marL="0" indent="0">
              <a:buNone/>
            </a:pPr>
            <a:r>
              <a:rPr lang="en-US" b="1" dirty="0"/>
              <a:t>Schedule:</a:t>
            </a:r>
          </a:p>
          <a:p>
            <a:pPr marL="514350" indent="-514350">
              <a:buAutoNum type="arabicPeriod"/>
            </a:pPr>
            <a:r>
              <a:rPr lang="en-US" dirty="0"/>
              <a:t>Complete the guided notes for the remainder of the presentation.</a:t>
            </a:r>
          </a:p>
          <a:p>
            <a:pPr marL="514350" indent="-514350">
              <a:buAutoNum type="arabicPeriod"/>
            </a:pPr>
            <a:r>
              <a:rPr lang="en-US" dirty="0"/>
              <a:t>Engage in the discussion questions and “think-pair-share”</a:t>
            </a:r>
          </a:p>
          <a:p>
            <a:pPr marL="0" indent="0">
              <a:buNone/>
            </a:pPr>
            <a:endParaRPr lang="en-US" dirty="0"/>
          </a:p>
          <a:p>
            <a:pPr marL="0" indent="0">
              <a:buNone/>
            </a:pPr>
            <a:r>
              <a:rPr lang="en-US" b="1" dirty="0"/>
              <a:t>Closing Activity: </a:t>
            </a:r>
            <a:r>
              <a:rPr lang="en-US" dirty="0"/>
              <a:t>Beach ball vocabulary review</a:t>
            </a:r>
          </a:p>
          <a:p>
            <a:pPr marL="0" indent="0">
              <a:buNone/>
            </a:pPr>
            <a:r>
              <a:rPr lang="en-US" dirty="0"/>
              <a:t>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748111"/>
          </a:xfrm>
          <a:ln>
            <a:solidFill>
              <a:srgbClr val="0D6CBF"/>
            </a:solidFill>
          </a:ln>
        </p:spPr>
        <p:txBody>
          <a:bodyPr>
            <a:normAutofit fontScale="92500"/>
          </a:bodyPr>
          <a:lstStyle/>
          <a:p>
            <a:pPr marL="0" lvl="0" indent="0">
              <a:buNone/>
            </a:pPr>
            <a:r>
              <a:rPr lang="en-US" b="1" dirty="0"/>
              <a:t>Objective (s):</a:t>
            </a:r>
          </a:p>
          <a:p>
            <a:pPr lvl="0"/>
            <a:r>
              <a:rPr lang="en-US" dirty="0"/>
              <a:t>Give examples of economic, political, and ethical concerns in environmental science.</a:t>
            </a:r>
          </a:p>
          <a:p>
            <a:pPr lvl="0"/>
            <a:r>
              <a:rPr lang="en-US" dirty="0"/>
              <a:t>Explain how different worldviews create challenges as we strive for a sustainable Earth.</a:t>
            </a:r>
          </a:p>
          <a:p>
            <a:pPr marL="0" indent="0">
              <a:buNone/>
            </a:pPr>
            <a:endParaRPr lang="en-US" b="1"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323439"/>
          </a:xfrm>
          <a:prstGeom prst="rect">
            <a:avLst/>
          </a:prstGeom>
          <a:noFill/>
          <a:ln>
            <a:solidFill>
              <a:srgbClr val="0D6CBF"/>
            </a:solidFill>
          </a:ln>
        </p:spPr>
        <p:txBody>
          <a:bodyPr wrap="square" rtlCol="0">
            <a:spAutoFit/>
          </a:bodyPr>
          <a:lstStyle/>
          <a:p>
            <a:r>
              <a:rPr lang="en-US" sz="2000" b="1" dirty="0">
                <a:solidFill>
                  <a:srgbClr val="0D6CBF"/>
                </a:solidFill>
              </a:rPr>
              <a:t>Bell Ringer: </a:t>
            </a:r>
            <a:r>
              <a:rPr lang="en-US" sz="2000" b="1" dirty="0"/>
              <a:t>Complete Bell Ringer 1.4</a:t>
            </a:r>
          </a:p>
          <a:p>
            <a:endParaRPr lang="en-US" sz="2000" b="1" dirty="0">
              <a:solidFill>
                <a:srgbClr val="FF0000"/>
              </a:solidFill>
            </a:endParaRPr>
          </a:p>
          <a:p>
            <a:r>
              <a:rPr lang="en-US" sz="2000" b="1" dirty="0">
                <a:solidFill>
                  <a:srgbClr val="229C00"/>
                </a:solidFill>
              </a:rPr>
              <a:t>HW: Complete the ecological footprint student worksheet it will be needed when we complete the Ecological Footprint Activity tomorrow.</a:t>
            </a:r>
          </a:p>
        </p:txBody>
      </p:sp>
      <p:sp>
        <p:nvSpPr>
          <p:cNvPr id="9" name="TextBox 8">
            <a:extLst>
              <a:ext uri="{FF2B5EF4-FFF2-40B4-BE49-F238E27FC236}">
                <a16:creationId xmlns:a16="http://schemas.microsoft.com/office/drawing/2014/main" id="{B4F3271B-AE0E-4A96-AA1B-013302536AF0}"/>
              </a:ext>
            </a:extLst>
          </p:cNvPr>
          <p:cNvSpPr txBox="1"/>
          <p:nvPr/>
        </p:nvSpPr>
        <p:spPr>
          <a:xfrm>
            <a:off x="8961120" y="145774"/>
            <a:ext cx="2034540" cy="369332"/>
          </a:xfrm>
          <a:prstGeom prst="rect">
            <a:avLst/>
          </a:prstGeom>
          <a:noFill/>
        </p:spPr>
        <p:txBody>
          <a:bodyPr wrap="square" rtlCol="0">
            <a:spAutoFit/>
          </a:bodyPr>
          <a:lstStyle/>
          <a:p>
            <a:r>
              <a:rPr lang="en-US" dirty="0"/>
              <a:t>Lesson Day 4</a:t>
            </a:r>
          </a:p>
        </p:txBody>
      </p:sp>
      <p:sp>
        <p:nvSpPr>
          <p:cNvPr id="10" name="TextBox 9">
            <a:extLst>
              <a:ext uri="{FF2B5EF4-FFF2-40B4-BE49-F238E27FC236}">
                <a16:creationId xmlns:a16="http://schemas.microsoft.com/office/drawing/2014/main" id="{AF0E70A8-71E8-4EA4-BF71-D3723BBB0B70}"/>
              </a:ext>
            </a:extLst>
          </p:cNvPr>
          <p:cNvSpPr txBox="1"/>
          <p:nvPr/>
        </p:nvSpPr>
        <p:spPr>
          <a:xfrm>
            <a:off x="5996609" y="5829237"/>
            <a:ext cx="5181600" cy="923330"/>
          </a:xfrm>
          <a:prstGeom prst="rect">
            <a:avLst/>
          </a:prstGeom>
          <a:noFill/>
        </p:spPr>
        <p:txBody>
          <a:bodyPr wrap="square" rtlCol="0">
            <a:spAutoFit/>
          </a:bodyPr>
          <a:lstStyle/>
          <a:p>
            <a:r>
              <a:rPr lang="en-US" dirty="0"/>
              <a:t>Upcoming Assessments: </a:t>
            </a:r>
          </a:p>
          <a:p>
            <a:r>
              <a:rPr lang="en-US" dirty="0"/>
              <a:t> Vocab Quiz: 2 days</a:t>
            </a:r>
          </a:p>
          <a:p>
            <a:r>
              <a:rPr lang="en-US" dirty="0"/>
              <a:t>Test :  3 days</a:t>
            </a:r>
          </a:p>
        </p:txBody>
      </p:sp>
    </p:spTree>
    <p:extLst>
      <p:ext uri="{BB962C8B-B14F-4D97-AF65-F5344CB8AC3E}">
        <p14:creationId xmlns:p14="http://schemas.microsoft.com/office/powerpoint/2010/main" val="3359245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a:bodyPr>
          <a:lstStyle/>
          <a:p>
            <a:pPr marL="0" indent="0">
              <a:buNone/>
            </a:pPr>
            <a:r>
              <a:rPr lang="en-US" b="1" dirty="0"/>
              <a:t>Schedule:</a:t>
            </a:r>
          </a:p>
          <a:p>
            <a:pPr marL="514350" indent="-514350">
              <a:buFont typeface="+mj-lt"/>
              <a:buAutoNum type="arabicPeriod"/>
            </a:pPr>
            <a:r>
              <a:rPr lang="en-US" dirty="0"/>
              <a:t>Complete the ecological footprint activity. </a:t>
            </a:r>
          </a:p>
          <a:p>
            <a:pPr marL="0" indent="0">
              <a:buNone/>
            </a:pPr>
            <a:endParaRPr lang="en-US" b="1" dirty="0"/>
          </a:p>
          <a:p>
            <a:pPr marL="0" indent="0">
              <a:buNone/>
            </a:pPr>
            <a:endParaRPr lang="en-US" b="1" dirty="0"/>
          </a:p>
          <a:p>
            <a:pPr marL="0" indent="0">
              <a:buNone/>
            </a:pPr>
            <a:endParaRPr lang="en-US" b="1" dirty="0"/>
          </a:p>
          <a:p>
            <a:pPr marL="0" indent="0">
              <a:buNone/>
            </a:pPr>
            <a:r>
              <a:rPr lang="en-US" b="1" dirty="0"/>
              <a:t>Closing Activity: </a:t>
            </a:r>
            <a:r>
              <a:rPr lang="en-US" dirty="0"/>
              <a:t>Quizlet Live Vocabulary Review.</a:t>
            </a:r>
          </a:p>
          <a:p>
            <a:pPr marL="0" indent="0">
              <a:buNone/>
            </a:pPr>
            <a:r>
              <a:rPr lang="en-US" dirty="0"/>
              <a:t>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542371"/>
          </a:xfrm>
          <a:ln>
            <a:solidFill>
              <a:srgbClr val="0D6CBF"/>
            </a:solidFill>
          </a:ln>
        </p:spPr>
        <p:txBody>
          <a:bodyPr>
            <a:normAutofit/>
          </a:bodyPr>
          <a:lstStyle/>
          <a:p>
            <a:pPr marL="0" indent="0">
              <a:buNone/>
            </a:pPr>
            <a:r>
              <a:rPr lang="en-US" b="1" dirty="0"/>
              <a:t>Objective (s):</a:t>
            </a:r>
          </a:p>
          <a:p>
            <a:r>
              <a:rPr lang="en-US" dirty="0"/>
              <a:t>Identify and discuss the issues surrounding our ecological footprints and the factors that impact it.</a:t>
            </a:r>
          </a:p>
          <a:p>
            <a:endParaRPr lang="en-US" b="1"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015663"/>
          </a:xfrm>
          <a:prstGeom prst="rect">
            <a:avLst/>
          </a:prstGeom>
          <a:noFill/>
          <a:ln>
            <a:solidFill>
              <a:srgbClr val="0D6CBF"/>
            </a:solidFill>
          </a:ln>
        </p:spPr>
        <p:txBody>
          <a:bodyPr wrap="square" rtlCol="0">
            <a:spAutoFit/>
          </a:bodyPr>
          <a:lstStyle/>
          <a:p>
            <a:r>
              <a:rPr lang="en-US" sz="2000" b="1" dirty="0">
                <a:solidFill>
                  <a:srgbClr val="0D6CBF"/>
                </a:solidFill>
              </a:rPr>
              <a:t>Bell Ringer: Ecological Footprint Gallery Walk. Listen to the teacher for instruction. </a:t>
            </a:r>
            <a:endParaRPr lang="en-US" sz="2000" b="1" dirty="0">
              <a:solidFill>
                <a:srgbClr val="FF0000"/>
              </a:solidFill>
            </a:endParaRPr>
          </a:p>
          <a:p>
            <a:endParaRPr lang="en-US" sz="2000" b="1" dirty="0">
              <a:solidFill>
                <a:srgbClr val="FF0000"/>
              </a:solidFill>
            </a:endParaRPr>
          </a:p>
          <a:p>
            <a:r>
              <a:rPr lang="en-US" sz="2000" b="1" dirty="0">
                <a:solidFill>
                  <a:srgbClr val="229C00"/>
                </a:solidFill>
              </a:rPr>
              <a:t>HW: Study key terms for the vocabulary quiz tomorrow. All key terms are on the Quizlet.</a:t>
            </a:r>
          </a:p>
        </p:txBody>
      </p:sp>
      <p:sp>
        <p:nvSpPr>
          <p:cNvPr id="9" name="TextBox 8">
            <a:extLst>
              <a:ext uri="{FF2B5EF4-FFF2-40B4-BE49-F238E27FC236}">
                <a16:creationId xmlns:a16="http://schemas.microsoft.com/office/drawing/2014/main" id="{3688C422-4013-4B64-A125-977781C71AD3}"/>
              </a:ext>
            </a:extLst>
          </p:cNvPr>
          <p:cNvSpPr txBox="1"/>
          <p:nvPr/>
        </p:nvSpPr>
        <p:spPr>
          <a:xfrm>
            <a:off x="8961120" y="145774"/>
            <a:ext cx="2034540" cy="369332"/>
          </a:xfrm>
          <a:prstGeom prst="rect">
            <a:avLst/>
          </a:prstGeom>
          <a:noFill/>
        </p:spPr>
        <p:txBody>
          <a:bodyPr wrap="square" rtlCol="0">
            <a:spAutoFit/>
          </a:bodyPr>
          <a:lstStyle/>
          <a:p>
            <a:r>
              <a:rPr lang="en-US" dirty="0"/>
              <a:t>Lesson Day 5</a:t>
            </a:r>
          </a:p>
        </p:txBody>
      </p:sp>
      <p:sp>
        <p:nvSpPr>
          <p:cNvPr id="10" name="TextBox 9">
            <a:extLst>
              <a:ext uri="{FF2B5EF4-FFF2-40B4-BE49-F238E27FC236}">
                <a16:creationId xmlns:a16="http://schemas.microsoft.com/office/drawing/2014/main" id="{31FB9EEC-E611-4EA3-8F6E-C5CEDD0FF24D}"/>
              </a:ext>
            </a:extLst>
          </p:cNvPr>
          <p:cNvSpPr txBox="1"/>
          <p:nvPr/>
        </p:nvSpPr>
        <p:spPr>
          <a:xfrm>
            <a:off x="5996609" y="5706323"/>
            <a:ext cx="5181600" cy="923330"/>
          </a:xfrm>
          <a:prstGeom prst="rect">
            <a:avLst/>
          </a:prstGeom>
          <a:noFill/>
        </p:spPr>
        <p:txBody>
          <a:bodyPr wrap="square" rtlCol="0">
            <a:spAutoFit/>
          </a:bodyPr>
          <a:lstStyle/>
          <a:p>
            <a:r>
              <a:rPr lang="en-US" dirty="0"/>
              <a:t>Upcoming Assessments: </a:t>
            </a:r>
          </a:p>
          <a:p>
            <a:r>
              <a:rPr lang="en-US" dirty="0"/>
              <a:t> Vocab Quiz:</a:t>
            </a:r>
            <a:r>
              <a:rPr lang="en-US" dirty="0">
                <a:solidFill>
                  <a:srgbClr val="229C00"/>
                </a:solidFill>
              </a:rPr>
              <a:t> Tomorrow</a:t>
            </a:r>
          </a:p>
          <a:p>
            <a:r>
              <a:rPr lang="en-US" dirty="0"/>
              <a:t>Test : </a:t>
            </a:r>
            <a:r>
              <a:rPr lang="en-US" dirty="0">
                <a:solidFill>
                  <a:srgbClr val="229C00"/>
                </a:solidFill>
              </a:rPr>
              <a:t>2 days</a:t>
            </a:r>
          </a:p>
        </p:txBody>
      </p:sp>
    </p:spTree>
    <p:extLst>
      <p:ext uri="{BB962C8B-B14F-4D97-AF65-F5344CB8AC3E}">
        <p14:creationId xmlns:p14="http://schemas.microsoft.com/office/powerpoint/2010/main" val="252212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fontScale="92500" lnSpcReduction="20000"/>
          </a:bodyPr>
          <a:lstStyle/>
          <a:p>
            <a:pPr marL="0" indent="0">
              <a:buNone/>
            </a:pPr>
            <a:r>
              <a:rPr lang="en-US" b="1" dirty="0"/>
              <a:t>Schedule:</a:t>
            </a:r>
          </a:p>
          <a:p>
            <a:pPr marL="514350" indent="-514350">
              <a:buFont typeface="+mj-lt"/>
              <a:buAutoNum type="arabicPeriod"/>
            </a:pPr>
            <a:r>
              <a:rPr lang="en-US" b="1" dirty="0"/>
              <a:t>Students will finish the Ecological Footprint Activity.</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dirty="0"/>
              <a:t>Closing Activity:  </a:t>
            </a:r>
            <a:r>
              <a:rPr lang="en-US" dirty="0">
                <a:solidFill>
                  <a:srgbClr val="229C00"/>
                </a:solidFill>
              </a:rPr>
              <a:t>What are two things you can do today to reduce your ecological footprint?</a:t>
            </a:r>
          </a:p>
          <a:p>
            <a:pPr marL="0" indent="0">
              <a:buNone/>
            </a:pPr>
            <a:r>
              <a:rPr lang="en-US" dirty="0"/>
              <a:t>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656671"/>
          </a:xfrm>
          <a:ln>
            <a:solidFill>
              <a:srgbClr val="0D6CBF"/>
            </a:solidFill>
          </a:ln>
        </p:spPr>
        <p:txBody>
          <a:bodyPr>
            <a:normAutofit fontScale="92500" lnSpcReduction="20000"/>
          </a:bodyPr>
          <a:lstStyle/>
          <a:p>
            <a:pPr marL="0" indent="0">
              <a:buNone/>
            </a:pPr>
            <a:r>
              <a:rPr lang="en-US" b="1" dirty="0"/>
              <a:t>Objective (s):</a:t>
            </a:r>
          </a:p>
          <a:p>
            <a:pPr marL="0" indent="0">
              <a:buNone/>
            </a:pPr>
            <a:r>
              <a:rPr lang="en-US" dirty="0"/>
              <a:t>Identify and discuss the issues surrounding our ecological footprints and the factors that impact it.</a:t>
            </a:r>
          </a:p>
          <a:p>
            <a:endParaRPr lang="en-US" b="1"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323439"/>
          </a:xfrm>
          <a:prstGeom prst="rect">
            <a:avLst/>
          </a:prstGeom>
          <a:noFill/>
          <a:ln>
            <a:solidFill>
              <a:srgbClr val="0D6CBF"/>
            </a:solidFill>
          </a:ln>
        </p:spPr>
        <p:txBody>
          <a:bodyPr wrap="square" rtlCol="0">
            <a:spAutoFit/>
          </a:bodyPr>
          <a:lstStyle/>
          <a:p>
            <a:r>
              <a:rPr lang="en-US" sz="2000" b="1" dirty="0">
                <a:solidFill>
                  <a:srgbClr val="0D6CBF"/>
                </a:solidFill>
              </a:rPr>
              <a:t>Bell Ringer: Students will complete the vocabulary quiz.</a:t>
            </a:r>
          </a:p>
          <a:p>
            <a:endParaRPr lang="en-US" sz="2000" b="1" dirty="0">
              <a:solidFill>
                <a:srgbClr val="FF0000"/>
              </a:solidFill>
            </a:endParaRPr>
          </a:p>
          <a:p>
            <a:endParaRPr lang="en-US" sz="2000" b="1" dirty="0">
              <a:solidFill>
                <a:srgbClr val="FF0000"/>
              </a:solidFill>
            </a:endParaRPr>
          </a:p>
          <a:p>
            <a:r>
              <a:rPr lang="en-US" sz="2000" b="1" dirty="0">
                <a:solidFill>
                  <a:srgbClr val="229C00"/>
                </a:solidFill>
              </a:rPr>
              <a:t>HW: Study for the test.</a:t>
            </a:r>
          </a:p>
        </p:txBody>
      </p:sp>
      <p:sp>
        <p:nvSpPr>
          <p:cNvPr id="9" name="TextBox 8">
            <a:extLst>
              <a:ext uri="{FF2B5EF4-FFF2-40B4-BE49-F238E27FC236}">
                <a16:creationId xmlns:a16="http://schemas.microsoft.com/office/drawing/2014/main" id="{3640EBD2-FEF7-4186-BDEF-754370188FB8}"/>
              </a:ext>
            </a:extLst>
          </p:cNvPr>
          <p:cNvSpPr txBox="1"/>
          <p:nvPr/>
        </p:nvSpPr>
        <p:spPr>
          <a:xfrm>
            <a:off x="8961120" y="145774"/>
            <a:ext cx="2034540" cy="369332"/>
          </a:xfrm>
          <a:prstGeom prst="rect">
            <a:avLst/>
          </a:prstGeom>
          <a:noFill/>
        </p:spPr>
        <p:txBody>
          <a:bodyPr wrap="square" rtlCol="0">
            <a:spAutoFit/>
          </a:bodyPr>
          <a:lstStyle/>
          <a:p>
            <a:r>
              <a:rPr lang="en-US" dirty="0"/>
              <a:t>Lesson Day 6</a:t>
            </a:r>
          </a:p>
        </p:txBody>
      </p:sp>
      <p:sp>
        <p:nvSpPr>
          <p:cNvPr id="10" name="TextBox 9">
            <a:extLst>
              <a:ext uri="{FF2B5EF4-FFF2-40B4-BE49-F238E27FC236}">
                <a16:creationId xmlns:a16="http://schemas.microsoft.com/office/drawing/2014/main" id="{56D8F809-A1C0-4DA4-91FB-B429EEAAEA14}"/>
              </a:ext>
            </a:extLst>
          </p:cNvPr>
          <p:cNvSpPr txBox="1"/>
          <p:nvPr/>
        </p:nvSpPr>
        <p:spPr>
          <a:xfrm>
            <a:off x="5996609" y="5782767"/>
            <a:ext cx="5181600" cy="923330"/>
          </a:xfrm>
          <a:prstGeom prst="rect">
            <a:avLst/>
          </a:prstGeom>
          <a:noFill/>
        </p:spPr>
        <p:txBody>
          <a:bodyPr wrap="square" rtlCol="0">
            <a:spAutoFit/>
          </a:bodyPr>
          <a:lstStyle/>
          <a:p>
            <a:r>
              <a:rPr lang="en-US" dirty="0"/>
              <a:t>Upcoming Assessments: </a:t>
            </a:r>
          </a:p>
          <a:p>
            <a:r>
              <a:rPr lang="en-US" dirty="0"/>
              <a:t> Vocab Quiz: Today</a:t>
            </a:r>
          </a:p>
          <a:p>
            <a:r>
              <a:rPr lang="en-US" dirty="0"/>
              <a:t>Test : Tomorrow</a:t>
            </a:r>
          </a:p>
        </p:txBody>
      </p:sp>
    </p:spTree>
    <p:extLst>
      <p:ext uri="{BB962C8B-B14F-4D97-AF65-F5344CB8AC3E}">
        <p14:creationId xmlns:p14="http://schemas.microsoft.com/office/powerpoint/2010/main" val="2862635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fontScale="92500" lnSpcReduction="20000"/>
          </a:bodyPr>
          <a:lstStyle/>
          <a:p>
            <a:pPr marL="0" indent="0">
              <a:buNone/>
            </a:pPr>
            <a:r>
              <a:rPr lang="en-US" b="1" dirty="0"/>
              <a:t>Schedule:</a:t>
            </a:r>
          </a:p>
          <a:p>
            <a:pPr marL="514350" indent="-514350">
              <a:buFont typeface="+mj-lt"/>
              <a:buAutoNum type="arabicPeriod"/>
            </a:pPr>
            <a:r>
              <a:rPr lang="en-US" b="1" dirty="0"/>
              <a:t>Complete the Test Review.</a:t>
            </a:r>
          </a:p>
          <a:p>
            <a:pPr marL="514350" indent="-514350">
              <a:buFont typeface="+mj-lt"/>
              <a:buAutoNum type="arabicPeriod"/>
            </a:pPr>
            <a:r>
              <a:rPr lang="en-US" b="1" dirty="0"/>
              <a:t>Ask questions about anything you do not understand. </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dirty="0"/>
              <a:t>Closing Activity:  </a:t>
            </a:r>
            <a:r>
              <a:rPr lang="en-US" dirty="0">
                <a:solidFill>
                  <a:srgbClr val="229C00"/>
                </a:solidFill>
              </a:rPr>
              <a:t>Go over test review/Ask Question</a:t>
            </a:r>
          </a:p>
          <a:p>
            <a:pPr marL="0" indent="0">
              <a:buNone/>
            </a:pPr>
            <a:r>
              <a:rPr lang="en-US" dirty="0"/>
              <a:t>	 </a:t>
            </a:r>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656671"/>
          </a:xfrm>
          <a:ln>
            <a:solidFill>
              <a:srgbClr val="0D6CBF"/>
            </a:solidFill>
          </a:ln>
        </p:spPr>
        <p:txBody>
          <a:bodyPr>
            <a:normAutofit fontScale="92500" lnSpcReduction="20000"/>
          </a:bodyPr>
          <a:lstStyle/>
          <a:p>
            <a:pPr marL="0" indent="0">
              <a:buNone/>
            </a:pPr>
            <a:r>
              <a:rPr lang="en-US" b="1" dirty="0"/>
              <a:t>Objective (s):</a:t>
            </a:r>
          </a:p>
          <a:p>
            <a:pPr marL="0" indent="0">
              <a:buNone/>
            </a:pPr>
            <a:r>
              <a:rPr lang="en-US" b="1" dirty="0"/>
              <a:t>Review previous objectives and ensure you can do each of them!</a:t>
            </a:r>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662609" y="613568"/>
            <a:ext cx="10515600" cy="1015663"/>
          </a:xfrm>
          <a:prstGeom prst="rect">
            <a:avLst/>
          </a:prstGeom>
          <a:noFill/>
          <a:ln>
            <a:solidFill>
              <a:srgbClr val="0D6CBF"/>
            </a:solidFill>
          </a:ln>
        </p:spPr>
        <p:txBody>
          <a:bodyPr wrap="square" rtlCol="0">
            <a:spAutoFit/>
          </a:bodyPr>
          <a:lstStyle/>
          <a:p>
            <a:r>
              <a:rPr lang="en-US" sz="2000" b="1" dirty="0">
                <a:solidFill>
                  <a:srgbClr val="0D6CBF"/>
                </a:solidFill>
              </a:rPr>
              <a:t>Bell Ringer: </a:t>
            </a:r>
            <a:r>
              <a:rPr lang="en-US" b="1" dirty="0"/>
              <a:t>Discuss questions from the gallery walk you did not get to on Day One. Review vocabulary for this lesson.</a:t>
            </a:r>
            <a:endParaRPr lang="en-US" sz="2000" b="1" dirty="0">
              <a:solidFill>
                <a:srgbClr val="FF0000"/>
              </a:solidFill>
            </a:endParaRPr>
          </a:p>
          <a:p>
            <a:r>
              <a:rPr lang="en-US" sz="2000" b="1" dirty="0">
                <a:solidFill>
                  <a:srgbClr val="229C00"/>
                </a:solidFill>
              </a:rPr>
              <a:t>HW: Study for the test.</a:t>
            </a:r>
          </a:p>
        </p:txBody>
      </p:sp>
      <p:sp>
        <p:nvSpPr>
          <p:cNvPr id="9" name="TextBox 8">
            <a:extLst>
              <a:ext uri="{FF2B5EF4-FFF2-40B4-BE49-F238E27FC236}">
                <a16:creationId xmlns:a16="http://schemas.microsoft.com/office/drawing/2014/main" id="{3640EBD2-FEF7-4186-BDEF-754370188FB8}"/>
              </a:ext>
            </a:extLst>
          </p:cNvPr>
          <p:cNvSpPr txBox="1"/>
          <p:nvPr/>
        </p:nvSpPr>
        <p:spPr>
          <a:xfrm>
            <a:off x="8961120" y="145774"/>
            <a:ext cx="2034540" cy="369332"/>
          </a:xfrm>
          <a:prstGeom prst="rect">
            <a:avLst/>
          </a:prstGeom>
          <a:noFill/>
        </p:spPr>
        <p:txBody>
          <a:bodyPr wrap="square" rtlCol="0">
            <a:spAutoFit/>
          </a:bodyPr>
          <a:lstStyle/>
          <a:p>
            <a:r>
              <a:rPr lang="en-US" dirty="0"/>
              <a:t>Lesson Day 7</a:t>
            </a:r>
          </a:p>
        </p:txBody>
      </p:sp>
      <p:sp>
        <p:nvSpPr>
          <p:cNvPr id="10" name="TextBox 9">
            <a:extLst>
              <a:ext uri="{FF2B5EF4-FFF2-40B4-BE49-F238E27FC236}">
                <a16:creationId xmlns:a16="http://schemas.microsoft.com/office/drawing/2014/main" id="{56D8F809-A1C0-4DA4-91FB-B429EEAAEA14}"/>
              </a:ext>
            </a:extLst>
          </p:cNvPr>
          <p:cNvSpPr txBox="1"/>
          <p:nvPr/>
        </p:nvSpPr>
        <p:spPr>
          <a:xfrm>
            <a:off x="5996609" y="5782767"/>
            <a:ext cx="5181600" cy="923330"/>
          </a:xfrm>
          <a:prstGeom prst="rect">
            <a:avLst/>
          </a:prstGeom>
          <a:noFill/>
        </p:spPr>
        <p:txBody>
          <a:bodyPr wrap="square" rtlCol="0">
            <a:spAutoFit/>
          </a:bodyPr>
          <a:lstStyle/>
          <a:p>
            <a:r>
              <a:rPr lang="en-US" dirty="0"/>
              <a:t>Upcoming Assessments: </a:t>
            </a:r>
          </a:p>
          <a:p>
            <a:r>
              <a:rPr lang="en-US" dirty="0"/>
              <a:t> Vocab Quiz: Today</a:t>
            </a:r>
          </a:p>
          <a:p>
            <a:r>
              <a:rPr lang="en-US" dirty="0"/>
              <a:t>Test : Tomorrow</a:t>
            </a:r>
          </a:p>
        </p:txBody>
      </p:sp>
    </p:spTree>
    <p:extLst>
      <p:ext uri="{BB962C8B-B14F-4D97-AF65-F5344CB8AC3E}">
        <p14:creationId xmlns:p14="http://schemas.microsoft.com/office/powerpoint/2010/main" val="4243231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7A9F19-6E19-4343-9C14-752984D23D70}"/>
              </a:ext>
            </a:extLst>
          </p:cNvPr>
          <p:cNvSpPr>
            <a:spLocks noGrp="1"/>
          </p:cNvSpPr>
          <p:nvPr>
            <p:ph sz="half" idx="1"/>
          </p:nvPr>
        </p:nvSpPr>
        <p:spPr>
          <a:xfrm>
            <a:off x="661437" y="2035469"/>
            <a:ext cx="5181600" cy="4351338"/>
          </a:xfrm>
          <a:ln>
            <a:solidFill>
              <a:srgbClr val="0D6CBF"/>
            </a:solidFill>
          </a:ln>
        </p:spPr>
        <p:txBody>
          <a:bodyPr>
            <a:normAutofit/>
          </a:bodyPr>
          <a:lstStyle/>
          <a:p>
            <a:pPr marL="0" indent="0">
              <a:buNone/>
            </a:pPr>
            <a:r>
              <a:rPr lang="en-US" b="1" dirty="0"/>
              <a:t>Schedule:</a:t>
            </a:r>
          </a:p>
          <a:p>
            <a:pPr marL="0" indent="0">
              <a:buNone/>
            </a:pPr>
            <a:r>
              <a:rPr lang="en-US" b="1" dirty="0"/>
              <a:t>Test Day </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sp>
        <p:nvSpPr>
          <p:cNvPr id="6" name="Content Placeholder 5">
            <a:extLst>
              <a:ext uri="{FF2B5EF4-FFF2-40B4-BE49-F238E27FC236}">
                <a16:creationId xmlns:a16="http://schemas.microsoft.com/office/drawing/2014/main" id="{911119A7-4C66-45B6-9B7A-28E7364C59E9}"/>
              </a:ext>
            </a:extLst>
          </p:cNvPr>
          <p:cNvSpPr>
            <a:spLocks noGrp="1"/>
          </p:cNvSpPr>
          <p:nvPr>
            <p:ph sz="half" idx="2"/>
          </p:nvPr>
        </p:nvSpPr>
        <p:spPr>
          <a:xfrm>
            <a:off x="5996609" y="2035469"/>
            <a:ext cx="5181600" cy="3793831"/>
          </a:xfrm>
          <a:ln>
            <a:solidFill>
              <a:srgbClr val="0D6CBF"/>
            </a:solidFill>
          </a:ln>
        </p:spPr>
        <p:txBody>
          <a:bodyPr>
            <a:normAutofit/>
          </a:bodyPr>
          <a:lstStyle/>
          <a:p>
            <a:pPr marL="0" indent="0">
              <a:buNone/>
            </a:pPr>
            <a:r>
              <a:rPr lang="en-US" b="1" dirty="0"/>
              <a:t>Objectives: </a:t>
            </a:r>
            <a:r>
              <a:rPr lang="en-US" b="1"/>
              <a:t>ASSESSSMENT DAY</a:t>
            </a:r>
            <a:endParaRPr lang="en-US" b="1" dirty="0"/>
          </a:p>
        </p:txBody>
      </p:sp>
      <p:sp>
        <p:nvSpPr>
          <p:cNvPr id="7" name="TextBox 6">
            <a:extLst>
              <a:ext uri="{FF2B5EF4-FFF2-40B4-BE49-F238E27FC236}">
                <a16:creationId xmlns:a16="http://schemas.microsoft.com/office/drawing/2014/main" id="{8469F6D9-14F7-4E6F-A8EE-6E95759606A6}"/>
              </a:ext>
            </a:extLst>
          </p:cNvPr>
          <p:cNvSpPr txBox="1"/>
          <p:nvPr/>
        </p:nvSpPr>
        <p:spPr>
          <a:xfrm>
            <a:off x="3836504" y="28793"/>
            <a:ext cx="4518991" cy="584775"/>
          </a:xfrm>
          <a:prstGeom prst="rect">
            <a:avLst/>
          </a:prstGeom>
          <a:noFill/>
        </p:spPr>
        <p:txBody>
          <a:bodyPr wrap="square" rtlCol="0">
            <a:spAutoFit/>
          </a:bodyPr>
          <a:lstStyle/>
          <a:p>
            <a:pPr algn="ctr"/>
            <a:r>
              <a:rPr lang="en-US" sz="3200" dirty="0"/>
              <a:t>Environmental Science</a:t>
            </a:r>
          </a:p>
        </p:txBody>
      </p:sp>
      <p:sp>
        <p:nvSpPr>
          <p:cNvPr id="8" name="TextBox 7">
            <a:extLst>
              <a:ext uri="{FF2B5EF4-FFF2-40B4-BE49-F238E27FC236}">
                <a16:creationId xmlns:a16="http://schemas.microsoft.com/office/drawing/2014/main" id="{7E7AB47A-AFDD-4467-AED3-8596FA53E837}"/>
              </a:ext>
            </a:extLst>
          </p:cNvPr>
          <p:cNvSpPr txBox="1"/>
          <p:nvPr/>
        </p:nvSpPr>
        <p:spPr>
          <a:xfrm>
            <a:off x="662609" y="145774"/>
            <a:ext cx="3173895" cy="369332"/>
          </a:xfrm>
          <a:prstGeom prst="rect">
            <a:avLst/>
          </a:prstGeom>
          <a:noFill/>
        </p:spPr>
        <p:txBody>
          <a:bodyPr wrap="square" rtlCol="0">
            <a:spAutoFit/>
          </a:bodyPr>
          <a:lstStyle/>
          <a:p>
            <a:r>
              <a:rPr lang="en-US" dirty="0"/>
              <a:t>Date: </a:t>
            </a:r>
          </a:p>
        </p:txBody>
      </p:sp>
      <p:sp>
        <p:nvSpPr>
          <p:cNvPr id="11" name="TextBox 10">
            <a:extLst>
              <a:ext uri="{FF2B5EF4-FFF2-40B4-BE49-F238E27FC236}">
                <a16:creationId xmlns:a16="http://schemas.microsoft.com/office/drawing/2014/main" id="{1B60B84F-D386-47B9-9D25-7920DB37AAD2}"/>
              </a:ext>
            </a:extLst>
          </p:cNvPr>
          <p:cNvSpPr txBox="1"/>
          <p:nvPr/>
        </p:nvSpPr>
        <p:spPr>
          <a:xfrm>
            <a:off x="585237" y="613568"/>
            <a:ext cx="10515600" cy="1323439"/>
          </a:xfrm>
          <a:prstGeom prst="rect">
            <a:avLst/>
          </a:prstGeom>
          <a:noFill/>
          <a:ln>
            <a:solidFill>
              <a:srgbClr val="0D6CBF"/>
            </a:solidFill>
          </a:ln>
        </p:spPr>
        <p:txBody>
          <a:bodyPr wrap="square" rtlCol="0">
            <a:spAutoFit/>
          </a:bodyPr>
          <a:lstStyle/>
          <a:p>
            <a:r>
              <a:rPr lang="en-US" sz="2000" b="1" dirty="0">
                <a:solidFill>
                  <a:srgbClr val="0D6CBF"/>
                </a:solidFill>
              </a:rPr>
              <a:t>Bell Ringer: Prepare for the Lesson 1 Test.</a:t>
            </a:r>
          </a:p>
          <a:p>
            <a:endParaRPr lang="en-US" sz="2000" b="1" dirty="0">
              <a:solidFill>
                <a:srgbClr val="FF0000"/>
              </a:solidFill>
            </a:endParaRPr>
          </a:p>
          <a:p>
            <a:endParaRPr lang="en-US" sz="2000" b="1" dirty="0">
              <a:solidFill>
                <a:srgbClr val="FF0000"/>
              </a:solidFill>
            </a:endParaRPr>
          </a:p>
          <a:p>
            <a:r>
              <a:rPr lang="en-US" sz="2000" b="1" dirty="0">
                <a:solidFill>
                  <a:srgbClr val="229C00"/>
                </a:solidFill>
              </a:rPr>
              <a:t>HW:</a:t>
            </a:r>
          </a:p>
        </p:txBody>
      </p:sp>
      <p:sp>
        <p:nvSpPr>
          <p:cNvPr id="9" name="TextBox 8">
            <a:extLst>
              <a:ext uri="{FF2B5EF4-FFF2-40B4-BE49-F238E27FC236}">
                <a16:creationId xmlns:a16="http://schemas.microsoft.com/office/drawing/2014/main" id="{EEABAC49-49F9-4912-B5C8-62A0BA1DAE17}"/>
              </a:ext>
            </a:extLst>
          </p:cNvPr>
          <p:cNvSpPr txBox="1"/>
          <p:nvPr/>
        </p:nvSpPr>
        <p:spPr>
          <a:xfrm>
            <a:off x="8961120" y="145774"/>
            <a:ext cx="2034540" cy="369332"/>
          </a:xfrm>
          <a:prstGeom prst="rect">
            <a:avLst/>
          </a:prstGeom>
          <a:noFill/>
        </p:spPr>
        <p:txBody>
          <a:bodyPr wrap="square" rtlCol="0">
            <a:spAutoFit/>
          </a:bodyPr>
          <a:lstStyle/>
          <a:p>
            <a:r>
              <a:rPr lang="en-US" dirty="0"/>
              <a:t>Lesson Day  7</a:t>
            </a:r>
          </a:p>
        </p:txBody>
      </p:sp>
      <p:sp>
        <p:nvSpPr>
          <p:cNvPr id="10" name="TextBox 9">
            <a:extLst>
              <a:ext uri="{FF2B5EF4-FFF2-40B4-BE49-F238E27FC236}">
                <a16:creationId xmlns:a16="http://schemas.microsoft.com/office/drawing/2014/main" id="{5067D0CD-4FAF-493E-97A2-2FE665591597}"/>
              </a:ext>
            </a:extLst>
          </p:cNvPr>
          <p:cNvSpPr txBox="1"/>
          <p:nvPr/>
        </p:nvSpPr>
        <p:spPr>
          <a:xfrm>
            <a:off x="5996609" y="5829300"/>
            <a:ext cx="5181600" cy="923330"/>
          </a:xfrm>
          <a:prstGeom prst="rect">
            <a:avLst/>
          </a:prstGeom>
          <a:noFill/>
        </p:spPr>
        <p:txBody>
          <a:bodyPr wrap="square" rtlCol="0">
            <a:spAutoFit/>
          </a:bodyPr>
          <a:lstStyle/>
          <a:p>
            <a:r>
              <a:rPr lang="en-US" dirty="0"/>
              <a:t>Upcoming Assessments: </a:t>
            </a:r>
          </a:p>
          <a:p>
            <a:r>
              <a:rPr lang="en-US" dirty="0"/>
              <a:t> Vocab Quiz:</a:t>
            </a:r>
          </a:p>
          <a:p>
            <a:r>
              <a:rPr lang="en-US" dirty="0"/>
              <a:t>Test :  </a:t>
            </a:r>
            <a:r>
              <a:rPr lang="en-US" dirty="0" err="1"/>
              <a:t>TODAy</a:t>
            </a:r>
            <a:endParaRPr lang="en-US" dirty="0"/>
          </a:p>
        </p:txBody>
      </p:sp>
    </p:spTree>
    <p:extLst>
      <p:ext uri="{BB962C8B-B14F-4D97-AF65-F5344CB8AC3E}">
        <p14:creationId xmlns:p14="http://schemas.microsoft.com/office/powerpoint/2010/main" val="3476035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8869</TotalTime>
  <Words>1136</Words>
  <Application>Microsoft Office PowerPoint</Application>
  <PresentationFormat>Widescreen</PresentationFormat>
  <Paragraphs>162</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USBiologyTeaching</dc:creator>
  <cp:lastModifiedBy>USBiologyTeaching</cp:lastModifiedBy>
  <cp:revision>28</cp:revision>
  <dcterms:created xsi:type="dcterms:W3CDTF">2020-06-04T14:55:04Z</dcterms:created>
  <dcterms:modified xsi:type="dcterms:W3CDTF">2020-11-05T18:28:09Z</dcterms:modified>
</cp:coreProperties>
</file>