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0"/>
  </p:notesMasterIdLst>
  <p:sldIdLst>
    <p:sldId id="256" r:id="rId2"/>
    <p:sldId id="282" r:id="rId3"/>
    <p:sldId id="283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B65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9DB6BD-ADA6-4254-B247-73E9C354B4C9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E4ADF6-7802-4FB0-923E-E6DF5E0E011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©</a:t>
            </a:r>
            <a:r>
              <a:rPr lang="en-US" dirty="0" err="1"/>
              <a:t>USBiologyTeaching.Com</a:t>
            </a:r>
            <a:endParaRPr lang="en-US" dirty="0"/>
          </a:p>
          <a:p>
            <a:r>
              <a:rPr lang="en-US" dirty="0"/>
              <a:t>This</a:t>
            </a:r>
            <a:r>
              <a:rPr lang="en-US" baseline="0" dirty="0"/>
              <a:t> presentation is design to go with the curriculum from http://www.usbiologyteaching.com/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E4ADF6-7802-4FB0-923E-E6DF5E0E011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E9AB5-B85A-47E9-A37E-10F44B064632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FA14357-A0B3-46E9-81FF-8975DBC36B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E9AB5-B85A-47E9-A37E-10F44B064632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14357-A0B3-46E9-81FF-8975DBC36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FA14357-A0B3-46E9-81FF-8975DBC36B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E9AB5-B85A-47E9-A37E-10F44B064632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E9AB5-B85A-47E9-A37E-10F44B064632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FA14357-A0B3-46E9-81FF-8975DBC36B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E9AB5-B85A-47E9-A37E-10F44B064632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FA14357-A0B3-46E9-81FF-8975DBC36B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311E9AB5-B85A-47E9-A37E-10F44B064632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14357-A0B3-46E9-81FF-8975DBC36B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E9AB5-B85A-47E9-A37E-10F44B064632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FA14357-A0B3-46E9-81FF-8975DBC36B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E9AB5-B85A-47E9-A37E-10F44B064632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FA14357-A0B3-46E9-81FF-8975DBC36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E9AB5-B85A-47E9-A37E-10F44B064632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FA14357-A0B3-46E9-81FF-8975DBC36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FA14357-A0B3-46E9-81FF-8975DBC36B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E9AB5-B85A-47E9-A37E-10F44B064632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FA14357-A0B3-46E9-81FF-8975DBC36B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311E9AB5-B85A-47E9-A37E-10F44B064632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311E9AB5-B85A-47E9-A37E-10F44B064632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FA14357-A0B3-46E9-81FF-8975DBC36B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file:///G:\imgres?imgurl=https:\kleinsclasses.wikispaces.com\file\view\handbook-dissecting_pins.jpg\56048178\handbook-dissecting_pins.jpg&amp;imgrefurl=https:\kleinsclasses.wikispaces.com\science_handbook_4.3&amp;usg=__JN3yPMZP0V0zS3vGZW7mkPMlHrQ=&amp;h=1068&amp;w=1178&amp;sz=57&amp;hl=en&amp;start=1&amp;zoom=1&amp;tbnid=C9UMj--PEuv7PM:&amp;tbnh=136&amp;tbnw=150&amp;ei=ghEvTtrXCZPTgQft2qmcAQ&amp;prev=\search?q=dissecting+pins&amp;hl=en&amp;gbv=2&amp;tbm=isch&amp;itbs=1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file:///G:\imgres?imgurl=http:\www.lotusoverseas.com\product\Staining\66.jpg&amp;imgrefurl=http:\www.lotusoverseas.com\dissecting-scissors-fine-points-148.html&amp;usg=__Q8mJ0WbEdnFLLfXkuZy41aro3xA=&amp;h=400&amp;w=400&amp;sz=8&amp;hl=en&amp;start=6&amp;zoom=1&amp;tbnid=slI-oIXfIV4pcM:&amp;tbnh=124&amp;tbnw=124&amp;ei=sxEvTsXpHoXUgQeSxu1x&amp;prev=\search?q=dissecting+scissors&amp;hl=en&amp;gbv=2&amp;tbm=isch&amp;itbs=1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file:///G:\imgres?imgurl=http:\basicsciencesupplies.com\media\catalog\product\cache\1\small_image\135x\9df78eab33525d08d6e5fb8d27136e95\3\3\330061.jpg&amp;imgrefurl=http:\basicsciencesupplies.com\biology.html?limit=15&amp;p=4&amp;usg=__YaZdjvpxp88v_5pcfqu6Wy7tIpY=&amp;h=135&amp;w=135&amp;sz=4&amp;hl=en&amp;start=16&amp;zoom=1&amp;tbnid=qFMdkPEPCR1M0M:&amp;tbnh=92&amp;tbnw=92&amp;ei=1REvTufJFI_EgAeew6mhAQ&amp;prev=\search?q=dissecting+scalpel&amp;hl=en&amp;gbv=2&amp;tbm=isch&amp;itbs=1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file:///G:\imgres?imgurl=http:\www.nooor.com\thumbs\cad134bc76b2add3.jpg&amp;imgrefurl=http:\www.nooor.com\search\Nerve\&amp;usg=__dJefltQuDgnKQjkMpKHPDVGFqa0=&amp;h=90&amp;w=120&amp;sz=2&amp;hl=en&amp;start=17&amp;zoom=1&amp;tbnid=RtiVAddfwUfEwM:&amp;tbnh=66&amp;tbnw=88&amp;ei=-BEvTridH8q_gQfuy5WaAQ&amp;prev=\search?q=dissecting+probe&amp;hl=en&amp;gbv=2&amp;tbm=isch&amp;itbs=1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hyperlink" Target="file:///G:\imgres?imgurl=http:\www.mayaroad.net\bmz_cache\4\4d5dcbdd35f249a8af8bba5b56810643.image.269x268.jpg&amp;imgrefurl=http:\www.mayaroad.net\index.php?main_page=product_info&amp;cPath=4_37%20&amp;products_id=172813&amp;usg=__aFuj7doNqUPIpEyxAcvcuRCGCcU=&amp;h=268&amp;w=269&amp;sz=23&amp;hl=en&amp;start=4&amp;zoom=1&amp;tbnid=au99XaGz3sFpwM:&amp;tbnh=113&amp;tbnw=113&amp;ei=FRcvTo3fOcLcgQfigvh7&amp;prev=\search?q=metric+ruler&amp;hl=en&amp;sa=N&amp;gbv=2&amp;tbm=isch&amp;itbs=1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file:///G:\imgres?imgurl=http:\www.gccaz.edu\chemistry\Pictures\goggles.jpg&amp;imgrefurl=http:\www.gccaz.edu\chemistry\textbooks.html&amp;usg=__YP6OtYhInyNJowhioA-4hXIYLw4=&amp;h=150&amp;w=150&amp;sz=3&amp;hl=en&amp;start=2&amp;zoom=1&amp;tbnid=F4QRioRMj_kMuM:&amp;tbnh=96&amp;tbnw=96&amp;ei=LhIvTqC_CMrYgAfomtCyAQ&amp;prev=\search?q=lab+goggles&amp;hl=en&amp;gbv=2&amp;tbm=isch&amp;itbs=1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hyperlink" Target="file:///G:\imgres?imgurl=http:\www.medicalscale1.com\wp-content\uploads\2010\11\triple-beam-balance-scale7.jpg&amp;imgrefurl=http:\www.medicalscale1.com\category\triple-beam-balance-scale\&amp;usg=__EbhqehlfH72iRU2n25FaI2WvjDQ=&amp;h=362&amp;w=600&amp;sz=62&amp;hl=en&amp;start=1&amp;zoom=1&amp;tbnid=hWVCtXQvn5ctaM:&amp;tbnh=81&amp;tbnw=135&amp;ei=RxIvToqGOIH4gAe86pGuAQ&amp;prev=\search?q=triple+beam+balance&amp;hl=en&amp;gbv=2&amp;tbm=isch&amp;itbs=1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hyperlink" Target="file:///G:\imgres?imgurl=http:\www.humboldtmfg.com\images\products\large\H-4916P.010.jpg&amp;imgrefurl=http:\www.humboldtmfg.com\c-8-p-523-id-8.html&amp;usg=__TaXNk7Laq7WPDERlKV_FRNIXfNA=&amp;h=500&amp;w=252&amp;sz=10&amp;hl=en&amp;start=24&amp;zoom=1&amp;tbnid=iZyZY496ug4kiM:&amp;tbnh=130&amp;tbnw=66&amp;ei=eBIvTsuYEMPAgQfU5JGxAQ&amp;prev=\search?q=graduated+cylinder&amp;start=20&amp;hl=en&amp;sa=N&amp;gbv=2&amp;tbm=isch&amp;itbs=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hyperlink" Target="file:///G:\imgres?imgurl=http:\www.coachtothecontrary.com\wp-content\uploads\2010\04\Beaker.jpg&amp;imgrefurl=http:\www.coachtothecontrary.com\2010\04\how-to-keep-your-company-from-dying-in-its-own-beaker\&amp;usg=__goxpzg-0aarTSmbR_LPNim8oRvM=&amp;h=496&amp;w=396&amp;sz=53&amp;hl=en&amp;start=14&amp;zoom=1&amp;tbnid=QYwjcUrdCTsgGM:&amp;tbnh=130&amp;tbnw=104&amp;ei=vRIvTvaxMdOSgQekwdGkAQ&amp;prev=\search?q=beaker&amp;hl=en&amp;sa=N&amp;gbv=2&amp;tbm=isch&amp;itbs=1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hyperlink" Target="file:///G:\imgres?imgurl=http:\images1.opticsplanet.com\180-180-ffffff\opplanet-celestron-professional-compound-microscope-1500x-44108.png&amp;imgrefurl=http:\www.opticsplanet.net\celestron-professional-compound-microscope-1500x-44108.html&amp;usg=__MY6VvqIQK16dPiPzCj9qUXUT6l4=&amp;h=180&amp;w=180&amp;sz=23&amp;hl=en&amp;start=12&amp;zoom=1&amp;tbnid=b7rhcDfijLw0lM:&amp;tbnh=101&amp;tbnw=101&amp;ei=LRUvTuWsM8bDgQeCh7h5&amp;prev=\search?q=compound+microscope&amp;hl=en&amp;sa=N&amp;gbv=2&amp;tbm=isch&amp;itbs=1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hyperlink" Target="file:///G:\imgres?imgurl=http:\www.xump.com\Images\Products\Wood-Test-Tube-Rack-500A.jpg&amp;imgrefurl=http:\www.xump.com\science\Wood-Test-Tube-Rack.cfm&amp;usg=__4OXQyGAsTC2wko-kt5TMtVgAeAY=&amp;h=500&amp;w=500&amp;sz=20&amp;hl=en&amp;start=7&amp;zoom=1&amp;tbnid=ok4V1Tac2bpZvM:&amp;tbnh=130&amp;tbnw=130&amp;ei=6RIvTsvDMojHgAfGi410&amp;prev=\search?q=test+tube+rack&amp;hl=en&amp;sa=N&amp;gbv=2&amp;tbm=isch&amp;itbs=1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hyperlink" Target="file:///G:\imgres?imgurl=http:\www.hydraonline.co.uk\images\35-cc-pipette-graduated-pack-of-3%5b1%5d.jpg&amp;imgrefurl=http:\www.hydraonline.co.uk\index.php?main_page=product_info&amp;cPath=1_69&amp;products_id=516&amp;usg=__5fw4iOUrMYGXjPI4hI1mGEvqxB4=&amp;h=300&amp;w=300&amp;sz=8&amp;hl=en&amp;start=39&amp;zoom=1&amp;tbnid=gcGsDx7nkduj8M:&amp;tbnh=116&amp;tbnw=116&amp;ei=ExMvTs2FBJTUgAfq75WzAQ&amp;prev=\search?q=pipette&amp;start=20&amp;hl=en&amp;sa=N&amp;gbv=2&amp;tbm=isch&amp;itbs=1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hyperlink" Target="file:///G:\imgres?imgurl=http:\i01.i.aliimg.com\photo\v0\104253083\Pipette_Controller_Pipette_Micropipette_Pipet_Autopipette.jpg&amp;imgrefurl=http:\www.alibaba.com\product-free\104253083\Pipette_Controller_Pipette_Micropipette_Pipet_Autopipette.html&amp;usg=__a5h_bk4_RcZ6rKsm3ZTtE2_u4HU=&amp;h=670&amp;w=500&amp;sz=21&amp;hl=en&amp;start=35&amp;zoom=1&amp;tbnid=Y4iPAWxlFV-UsM:&amp;tbnh=138&amp;tbnw=103&amp;ei=ExMvTs2FBJTUgAfq75WzAQ&amp;prev=\search?q=pipette&amp;start=20&amp;hl=en&amp;sa=N&amp;gbv=2&amp;tbm=isch&amp;itbs=1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hyperlink" Target="file:///G:\imgres?imgurl=http:\oxfordclass.files.wordpress.com\2009\05\lab-thermometerjpg.jpeg&amp;imgrefurl=http:\oxfordclass.wordpress.com\2009\05\04\sorry-been-sick\lab-thermometerjpg\&amp;usg=__ax-Z-iAYsdGV5utEckhkrvmM7CM=&amp;h=429&amp;w=800&amp;sz=43&amp;hl=en&amp;start=2&amp;zoom=1&amp;tbnid=4cjRRWDa10yGGM:&amp;tbnh=77&amp;tbnw=143&amp;ei=TxMvTsyxFYregQevmfF4&amp;prev=\search?q=lab+thermometer&amp;hl=en&amp;sa=N&amp;gbv=2&amp;tbm=isch&amp;itbs=1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hyperlink" Target="file:///G:\imgres?imgurl=http:\www.kfwscientific.com\full-images\funnel-726741.jpg&amp;imgrefurl=http:\www.kfwscientific.com\funnel.htm&amp;usg=__obHn0JH70sRBgmp9w6QT8b49sAs=&amp;h=450&amp;w=276&amp;sz=7&amp;hl=en&amp;start=13&amp;zoom=1&amp;tbnid=vfcvEMvvlzvPMM:&amp;tbnh=127&amp;tbnw=78&amp;ei=9BMvTubAGIHdgQe_qcCbAQ&amp;prev=\search?q=lab+funnel&amp;hl=en&amp;sa=N&amp;gbv=2&amp;tbm=isch&amp;itbs=1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hyperlink" Target="file:///G:\imgres?imgurl=http:\www.xump.com\Images\Products\Plastic-Petri-Dish-500A.jpg&amp;imgrefurl=http:\www.xump.com\science\Plastic-Petri-Dish.cfm&amp;usg=__zOtPuQAPBao7JnIY7jFEg383zak=&amp;h=500&amp;w=500&amp;sz=28&amp;hl=en&amp;start=42&amp;zoom=1&amp;tbnid=jmxFMd3bfbJqNM:&amp;tbnh=130&amp;tbnw=130&amp;ei=mxUvTo-1PIfagAe5yPx2&amp;prev=\search?q=petri+dish&amp;start=40&amp;hl=en&amp;sa=N&amp;gbv=2&amp;tbm=isch&amp;itbs=1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file:///G:\imgres?imgurl=http:\etc.usf.edu\clipart\20000\20036\testtube_20036_lg.gif&amp;imgrefurl=http:\etc.usf.edu\clipart\20000\20036\testtube_20036.htm&amp;usg=__Z_u2vvB_nOx9o1wBI6hFnLdXEqQ=&amp;h=700&amp;w=117&amp;sz=20&amp;hl=en&amp;start=46&amp;zoom=1&amp;tbnid=AhGHZn2n2X4grM:&amp;tbnh=140&amp;tbnw=23&amp;ei=oBIvTqqCJYbVgAfysuWpAQ&amp;prev=\search?q=test+tube&amp;start=40&amp;hl=en&amp;sa=N&amp;gbv=2&amp;tbm=isch&amp;itbs=1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file:///G:\imgres?imgurl=http:\www.humboldtmfg.com\images\products\large\H-4950.jpg&amp;imgrefurl=http:\www.humboldtmfg.com\c-8-p-498-id-8.html&amp;usg=__Hy9OuwCZe7EYH8zRRe2Jii5x3O0=&amp;h=324&amp;w=400&amp;sz=16&amp;hl=en&amp;start=9&amp;zoom=1&amp;tbnid=a4ESpQ5i3NyqmM:&amp;tbnh=100&amp;tbnw=124&amp;ei=whAvTu_EKtOSgQekwdGkAQ&amp;prev=\search?q=hot+plate&amp;hl=en&amp;gbv=2&amp;tbm=isch&amp;itbs=1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file:///G:\imgres?imgurl=http:\www.enasco.com\prod\images\products\08\AC008441l.jpg&amp;imgrefurl=http:\www.enasco.com\product\SA00328MH&amp;usg=__sMO5sluz4bwsSMWPLBihOsVGESA=&amp;h=400&amp;w=400&amp;sz=10&amp;hl=en&amp;start=3&amp;zoom=1&amp;tbnid=AxjcTUbZc7zrMM:&amp;tbnh=124&amp;tbnw=124&amp;ei=_hAvTq_xH4WCgAfenZCTAQ&amp;prev=\search?q=dissecting+pan&amp;hl=en&amp;gbv=2&amp;tbm=isch&amp;itbs=1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file:///G:\imgres?imgurl=http:\www.labotienda.com\imagenes\fotos\instrumental\quirurgico\61370030.jpg&amp;imgrefurl=http:\www.labotienda.com\en\catalogo\instrumental_surgical_clamps_Laboratory-forceps-curved-tips.aspx&amp;usg=__xCZgdssupUv1uQOnAjPJ9ytjDdc=&amp;h=317&amp;w=400&amp;sz=38&amp;hl=en&amp;start=30&amp;zoom=1&amp;tbnid=NZmHAZRNnqW5cM:&amp;tbnh=98&amp;tbnw=124&amp;ei=YhEvTqu9J4fogQfj3-msAQ&amp;prev=\search?q=lab+forceps&amp;start=20&amp;hl=en&amp;sa=N&amp;gbv=2&amp;tbm=isch&amp;itbs=1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file:///G:\imgres?imgurl=http:\rlv.zcache.com\lab_big_red_letters_laboratory_apron-p154563984991056646q6wc_400.jpg&amp;imgrefurl=http:\www.zazzle.com\lab_big_red_letters_laboratory_apron-154563984991056646&amp;usg=__0VUvVOysPHVkXF_HTfzJQ7mBg-E=&amp;h=400&amp;w=400&amp;sz=15&amp;hl=en&amp;start=4&amp;zoom=1&amp;tbnid=w94L02TJ4nJPtM:&amp;tbnh=124&amp;tbnw=124&amp;ei=xBQvTtj6NMrTgAeA9omOAQ&amp;prev=\search?q=lab+apron&amp;hl=en&amp;sa=N&amp;gbv=2&amp;tbm=isch&amp;itbs=1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file:///G:\imgres?imgurl=http:\i00.i.aliimg.com\photo\209878004\coverslip_glass.summ.jpg&amp;imgrefurl=http:\www.alibaba.com\manufacturers\cover-slip-glass-manufacturer.html&amp;usg=__0nn1TEJwGaUcMQE1NHG83XpbAik=&amp;h=86&amp;w=100&amp;sz=3&amp;hl=en&amp;start=20&amp;zoom=1&amp;tbnid=EWUwHqnl59VuSM:&amp;tbnh=71&amp;tbnw=82&amp;ei=ThcvTr2xHJG_gQfM6PyjAQ&amp;prev=\search?q=coverslip+glass&amp;hl=en&amp;sa=N&amp;gbv=2&amp;tbm=isch&amp;itbs=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0B6520"/>
                </a:solidFill>
              </a:rPr>
              <a:t>Lab Equipment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Dissecting Pins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hold the specimen in place during dissection.</a:t>
            </a:r>
          </a:p>
        </p:txBody>
      </p:sp>
      <p:pic>
        <p:nvPicPr>
          <p:cNvPr id="4" name="Picture 3" descr="ANd9GcS0x1PZyk126fk-_hUF-ETMX3xEEUx4UAX6LHSAVeGdOE7qHbw9k4xrODTW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2819400"/>
            <a:ext cx="3276600" cy="300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Dissecting Scissors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Scissors that is used in a classroom setting for dissections or in medical and surgical settings.</a:t>
            </a:r>
          </a:p>
        </p:txBody>
      </p:sp>
      <p:pic>
        <p:nvPicPr>
          <p:cNvPr id="4" name="Picture 3" descr="ANd9GcQfA80g59aUiv-NKg2pE1yacMpNh2jfh-vWFqC7f_-twmCRZG91jFrqWw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3048000"/>
            <a:ext cx="3333750" cy="272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Scalpel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small and </a:t>
            </a:r>
            <a:r>
              <a:rPr lang="en-US" u="sng" dirty="0"/>
              <a:t>extremely</a:t>
            </a:r>
            <a:r>
              <a:rPr lang="en-US" dirty="0"/>
              <a:t> sharp bladed instrument used for surgery, anatomical dissection</a:t>
            </a:r>
          </a:p>
        </p:txBody>
      </p:sp>
      <p:pic>
        <p:nvPicPr>
          <p:cNvPr id="4" name="Picture 3" descr="ANd9GcScD4-VjxV4kMuZY-Gr1PHlFDiJgfBemRMmpvF84MehLJiWAqwwv_yRTA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7400" y="2971800"/>
            <a:ext cx="2419350" cy="272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Tool can facilitate the dissection by helping to pin body parts or explore the exposed structure of the object being dissected</a:t>
            </a:r>
          </a:p>
        </p:txBody>
      </p:sp>
      <p:pic>
        <p:nvPicPr>
          <p:cNvPr id="4" name="Picture 3" descr="ANd9GcRHzpERVhJ549OOOfNgS97pGGXrMRtaJ83sP8Aokp5HQ6ts6ztYuZmv4kA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7400" y="3124200"/>
            <a:ext cx="24003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Microscope Slide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Used to hold objects for examination under a microscope</a:t>
            </a:r>
          </a:p>
        </p:txBody>
      </p:sp>
      <p:sp>
        <p:nvSpPr>
          <p:cNvPr id="5122" name="AutoShape 2" descr="Image result for microscope slid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4" name="AutoShape 4" descr="Image result for microscope slid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6" name="AutoShape 6" descr="Image result for microscope slid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8" name="AutoShape 8" descr="Image result for microscope slid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130" name="Picture 10" descr="Image result for microscope slid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74464" y="2438400"/>
            <a:ext cx="4059936" cy="2743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Metric Ruler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Measuring instrument. Always use the metric side of a rules in science. </a:t>
            </a:r>
          </a:p>
        </p:txBody>
      </p:sp>
      <p:pic>
        <p:nvPicPr>
          <p:cNvPr id="4" name="Picture 3" descr="ANd9GcRCvolS-0dU64dL7FJjyyDUNPzpDPJ7yH5Zx1PYhP3JZGFiC9aQQcH3wA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400" y="2438400"/>
            <a:ext cx="3586162" cy="244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Goggles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Protect eyes from chemicals and other hazards that exist in a lab setting.</a:t>
            </a:r>
          </a:p>
        </p:txBody>
      </p:sp>
      <p:pic>
        <p:nvPicPr>
          <p:cNvPr id="4" name="Picture 3" descr="ANd9GcSILQ83kbBBrhswqQk8wPum9vdQV3ChPTxaBsHIxIlcdNYkW6AU9_rH7A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3124200"/>
            <a:ext cx="20574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Triple Beam Balance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Used to measure masses very precisely</a:t>
            </a:r>
          </a:p>
        </p:txBody>
      </p:sp>
      <p:pic>
        <p:nvPicPr>
          <p:cNvPr id="4" name="Picture 3" descr="ANd9GcQhXzN37YqtU7VG6jtim_BrPfYlrZR_6C4YRDKrx66_t0tvWdjs5a9gmoF0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3733800"/>
            <a:ext cx="3614737" cy="213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Graduated Cylinder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Used for </a:t>
            </a:r>
            <a:r>
              <a:rPr lang="en-US" b="1" dirty="0"/>
              <a:t>measuring</a:t>
            </a:r>
            <a:r>
              <a:rPr lang="en-US" dirty="0"/>
              <a:t> volumes (amounts) of liquids.</a:t>
            </a:r>
          </a:p>
          <a:p>
            <a:r>
              <a:rPr lang="en-US" dirty="0"/>
              <a:t>When using this, it is important to read the bottom of the meniscus</a:t>
            </a:r>
          </a:p>
        </p:txBody>
      </p:sp>
      <p:pic>
        <p:nvPicPr>
          <p:cNvPr id="4" name="Picture 3" descr="ANd9GcRybhisOGURrw7-faoNHpllpuc1wIGUyk6g9xM9t5CvdIMbMD1VkYjwwEY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05600" y="2971800"/>
            <a:ext cx="1838325" cy="290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Image result for meniscus graduated cylinder definitio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62200" y="3505200"/>
            <a:ext cx="3048000" cy="2286001"/>
          </a:xfrm>
          <a:prstGeom prst="rect">
            <a:avLst/>
          </a:prstGeom>
          <a:noFill/>
        </p:spPr>
      </p:pic>
      <p:cxnSp>
        <p:nvCxnSpPr>
          <p:cNvPr id="7" name="Straight Arrow Connector 6"/>
          <p:cNvCxnSpPr/>
          <p:nvPr/>
        </p:nvCxnSpPr>
        <p:spPr>
          <a:xfrm>
            <a:off x="2057400" y="5105400"/>
            <a:ext cx="1752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Beaker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Simple container for stirring, mixing and heating liquids </a:t>
            </a:r>
          </a:p>
        </p:txBody>
      </p:sp>
      <p:pic>
        <p:nvPicPr>
          <p:cNvPr id="4" name="Picture 3" descr="ANd9GcQ975NIBIQaBdNprID-2AjjTOk5__QU3fN6Qxoy2QLOgDCbaJeOihj5rOw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3124200"/>
            <a:ext cx="2552700" cy="290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Bell Ringer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List at</a:t>
            </a:r>
            <a:r>
              <a:rPr lang="en-US" u="sng" dirty="0"/>
              <a:t> least </a:t>
            </a:r>
            <a:r>
              <a:rPr lang="en-US" dirty="0"/>
              <a:t>3 types of lab </a:t>
            </a:r>
            <a:r>
              <a:rPr lang="en-US"/>
              <a:t>equipment and </a:t>
            </a:r>
            <a:r>
              <a:rPr lang="en-US" dirty="0"/>
              <a:t>explain the function of each.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Compound Microscope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Used to observe or analyze microscopic objects.</a:t>
            </a:r>
          </a:p>
          <a:p>
            <a:r>
              <a:rPr lang="en-US" dirty="0"/>
              <a:t>Can only view samples that light can pass through.</a:t>
            </a:r>
          </a:p>
        </p:txBody>
      </p:sp>
      <p:pic>
        <p:nvPicPr>
          <p:cNvPr id="4" name="Picture 3" descr="ANd9GcQ_npyVZ4EGBmaDDBAgXCx63ddXCgG7Yxv6wpCBoLDvlhqnqPIHIxELoRw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2895600"/>
            <a:ext cx="3205162" cy="305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Tube Rack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Hold and transport </a:t>
            </a:r>
            <a:r>
              <a:rPr lang="en-US" b="1" dirty="0"/>
              <a:t>test tubes</a:t>
            </a:r>
            <a:r>
              <a:rPr lang="en-US" dirty="0"/>
              <a:t> during experiments or while examining cultures. They can also accommodate other lab tools</a:t>
            </a:r>
          </a:p>
        </p:txBody>
      </p:sp>
      <p:pic>
        <p:nvPicPr>
          <p:cNvPr id="4" name="Picture 3" descr="ANd9GcTJeTWwP4llNaCzWcd8CUR05UuIEyZph0vwV_HsUvDNlHBArDghUbj2DKXtJA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2971800"/>
            <a:ext cx="3133725" cy="298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Pipette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Used to transfer small amounts of liquids. The pipette pictured is less accurate though some may have volume marking for 1ml or 2ml.</a:t>
            </a:r>
          </a:p>
        </p:txBody>
      </p:sp>
      <p:pic>
        <p:nvPicPr>
          <p:cNvPr id="4" name="Picture 3" descr="ANd9GcTYTnUIYpuK0cmMBJW08EpkeaeT1YzQkfuDiJJu94IATQzYtI7nQvmgvQ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67000" y="2895600"/>
            <a:ext cx="2914650" cy="260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Micropipette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Accurately transfer small volumes of liquids in a laboratory. Pressing on a plunger button at the top of the </a:t>
            </a:r>
            <a:r>
              <a:rPr lang="en-US" b="1" dirty="0"/>
              <a:t>micropipette</a:t>
            </a:r>
            <a:r>
              <a:rPr lang="en-US" dirty="0"/>
              <a:t> will pull the liquid in, and a second press will dispense it.</a:t>
            </a:r>
          </a:p>
        </p:txBody>
      </p:sp>
      <p:pic>
        <p:nvPicPr>
          <p:cNvPr id="4" name="Picture 3" descr="ANd9GcSuZV_KwU7MwPvBx2rLh3MXd6mwf9-cgUsheSImwSDYqN9he16Z5CrsAALM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38800" y="3429000"/>
            <a:ext cx="2700337" cy="294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Thermometer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Measures temperature.</a:t>
            </a:r>
          </a:p>
        </p:txBody>
      </p:sp>
      <p:pic>
        <p:nvPicPr>
          <p:cNvPr id="4" name="Picture 3" descr="ANd9GcTIQ6FwKCebJywv9opN2Qb9oYODoDV-KOCHbzTI-kIy2SCiL_eQuSNtpqxp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2971800"/>
            <a:ext cx="2395537" cy="299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Funnel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Used to channel liquid or fine-grained substances into containers with a small opening.</a:t>
            </a:r>
          </a:p>
        </p:txBody>
      </p:sp>
      <p:pic>
        <p:nvPicPr>
          <p:cNvPr id="4" name="Picture 3" descr="ANd9GcQSHyB9EFfK_5mpIsD7uv2Eq1P2PrQlbytlvfIYlsoKa_64gWjd6ppTvg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72200" y="2971800"/>
            <a:ext cx="2162175" cy="320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Petri Dish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Used to culture cells or observe some small organisms.</a:t>
            </a:r>
          </a:p>
        </p:txBody>
      </p:sp>
      <p:pic>
        <p:nvPicPr>
          <p:cNvPr id="4" name="Picture 3" descr="ANd9GcRwjqVWMHRjheUSL3oOJjRBsNghpK_e-VNnthzGmofYdk0uRPPTh4Y0T-1bJw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3048000"/>
            <a:ext cx="3333750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The equipment used in the lab are simply tools.</a:t>
            </a:r>
          </a:p>
          <a:p>
            <a:r>
              <a:rPr lang="en-US" dirty="0"/>
              <a:t>Sometimes equipment can be used effectively in a way that it was not designed for.</a:t>
            </a:r>
          </a:p>
          <a:p>
            <a:r>
              <a:rPr lang="en-US" dirty="0"/>
              <a:t>If it works best for what you are doing then use it!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Make sure you have complete the analysis questions.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FA9CCC-40C4-4F60-9270-06E4C01C8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Erlenmeyer Flask</a:t>
            </a:r>
          </a:p>
        </p:txBody>
      </p:sp>
      <p:sp>
        <p:nvSpPr>
          <p:cNvPr id="4" name="AutoShape 2" descr="PYREX Narrow Mouth Erlenmeyer Flasks, 1000mL, 6/pk">
            <a:extLst>
              <a:ext uri="{FF2B5EF4-FFF2-40B4-BE49-F238E27FC236}">
                <a16:creationId xmlns:a16="http://schemas.microsoft.com/office/drawing/2014/main" id="{D9873C74-7A8C-4C56-AF95-A18421B47F66}"/>
              </a:ext>
            </a:extLst>
          </p:cNvPr>
          <p:cNvSpPr>
            <a:spLocks noGrp="1" noChangeAspect="1" noChangeArrowheads="1"/>
          </p:cNvSpPr>
          <p:nvPr>
            <p:ph sz="quarter" idx="1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 A flask that may be closed with a stopper in order to store samples. These flasks are also useful for mixing solutions for chemical reactions.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E98563A-43C2-4C7F-BBE0-D5F1AC99C4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9800" y="4487989"/>
            <a:ext cx="1685925" cy="1685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7533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Tube</a:t>
            </a:r>
          </a:p>
        </p:txBody>
      </p:sp>
      <p:pic>
        <p:nvPicPr>
          <p:cNvPr id="4" name="Content Placeholder 3" descr="ANd9GcT-L9lkLs56gTbx1zNTfAiWov7e8DqqmtvJEE6dFGlu7Q3FvV3ZsejXDUI">
            <a:hlinkClick r:id="rId2"/>
          </p:cNvPr>
          <p:cNvPicPr>
            <a:picLocks noGrp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2800" y="3352800"/>
            <a:ext cx="777081" cy="264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04800" y="2057400"/>
            <a:ext cx="800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1524000"/>
            <a:ext cx="8077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Hold, mix or heat small quantities of liquid or solid chemicals for assays and qualitative experiments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Hot Plate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generally used to heat glassware or its contents</a:t>
            </a:r>
          </a:p>
        </p:txBody>
      </p:sp>
      <p:pic>
        <p:nvPicPr>
          <p:cNvPr id="4" name="Picture 3" descr="ANd9GcT7phPl1N4Cq3y9CxM-d3Zy4TSpB2AjqoGRiGX9KvNrPOq2Cudymf192vI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3600" y="4038600"/>
            <a:ext cx="2190750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Dissecting Tray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Metal </a:t>
            </a:r>
            <a:r>
              <a:rPr lang="en-US" b="1" dirty="0"/>
              <a:t>pan</a:t>
            </a:r>
            <a:r>
              <a:rPr lang="en-US" dirty="0"/>
              <a:t> filled with tar or paraffin used to hold down specimen with pin.</a:t>
            </a:r>
            <a:endParaRPr lang="en-US" b="1" dirty="0"/>
          </a:p>
        </p:txBody>
      </p:sp>
      <p:pic>
        <p:nvPicPr>
          <p:cNvPr id="4" name="Picture 3" descr="ANd9GcS3plTWQfu0-XCdRDwxaH0x4xIDDn2UiP3rAFXdwy_7tw18yBPhuGjOB5s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24600" y="4343400"/>
            <a:ext cx="19431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Forceps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Used to hold or pick up small objects</a:t>
            </a:r>
          </a:p>
        </p:txBody>
      </p:sp>
      <p:pic>
        <p:nvPicPr>
          <p:cNvPr id="4" name="Picture 3" descr="ANd9GcSJKq6UrfJMpuOvHK29dZKaabDVdtxUwfPslbazqhJn4r6xouTm40va630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4200" y="3024187"/>
            <a:ext cx="1957387" cy="177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Apron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Protects clothing and possibly skin</a:t>
            </a:r>
          </a:p>
        </p:txBody>
      </p:sp>
      <p:pic>
        <p:nvPicPr>
          <p:cNvPr id="4" name="Picture 3" descr="ANd9GcR9_3UevB4QbOMg59cWvzFjwvowU-HUOaFOJxsZ7VxGMzLT2LIj46zyVGI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5600" y="2838450"/>
            <a:ext cx="2266950" cy="287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Cover slips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 Placed over objects that are resting on a slide for viewing with a microscope.</a:t>
            </a:r>
          </a:p>
        </p:txBody>
      </p:sp>
      <p:pic>
        <p:nvPicPr>
          <p:cNvPr id="4" name="Picture 3" descr="ANd9GcQAjRP-nQmEuzRIgzvP0RcNXvakjCHuVj1hYUhrD7TAUrijEbXdxFp03bs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2819400"/>
            <a:ext cx="2890837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474</TotalTime>
  <Words>487</Words>
  <Application>Microsoft Office PowerPoint</Application>
  <PresentationFormat>On-screen Show (4:3)</PresentationFormat>
  <Paragraphs>62</Paragraphs>
  <Slides>28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Arial</vt:lpstr>
      <vt:lpstr>Calibri</vt:lpstr>
      <vt:lpstr>Georgia</vt:lpstr>
      <vt:lpstr>Wingdings</vt:lpstr>
      <vt:lpstr>Wingdings 2</vt:lpstr>
      <vt:lpstr>Civic</vt:lpstr>
      <vt:lpstr>Lab Equipment</vt:lpstr>
      <vt:lpstr>Bell Ringer</vt:lpstr>
      <vt:lpstr>Erlenmeyer Flask</vt:lpstr>
      <vt:lpstr>Test Tube</vt:lpstr>
      <vt:lpstr>Hot Plate</vt:lpstr>
      <vt:lpstr>Dissecting Tray</vt:lpstr>
      <vt:lpstr>Forceps</vt:lpstr>
      <vt:lpstr>Apron</vt:lpstr>
      <vt:lpstr>Cover slips</vt:lpstr>
      <vt:lpstr>Dissecting Pins</vt:lpstr>
      <vt:lpstr>Dissecting Scissors</vt:lpstr>
      <vt:lpstr>Scalpel</vt:lpstr>
      <vt:lpstr>Probe</vt:lpstr>
      <vt:lpstr>Microscope Slide</vt:lpstr>
      <vt:lpstr>Metric Ruler</vt:lpstr>
      <vt:lpstr>Goggles</vt:lpstr>
      <vt:lpstr>Triple Beam Balance</vt:lpstr>
      <vt:lpstr>Graduated Cylinder</vt:lpstr>
      <vt:lpstr>Beaker</vt:lpstr>
      <vt:lpstr>Compound Microscope</vt:lpstr>
      <vt:lpstr>Test Tube Rack</vt:lpstr>
      <vt:lpstr>Pipette</vt:lpstr>
      <vt:lpstr>Micropipette</vt:lpstr>
      <vt:lpstr>Thermometer</vt:lpstr>
      <vt:lpstr>Funnel</vt:lpstr>
      <vt:lpstr>Petri Dish</vt:lpstr>
      <vt:lpstr>Tools</vt:lpstr>
      <vt:lpstr>Analysis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Equipment</dc:title>
  <dc:creator>Brightyn</dc:creator>
  <cp:lastModifiedBy>USBiologyTeaching</cp:lastModifiedBy>
  <cp:revision>15</cp:revision>
  <dcterms:created xsi:type="dcterms:W3CDTF">2017-01-22T14:03:20Z</dcterms:created>
  <dcterms:modified xsi:type="dcterms:W3CDTF">2020-04-28T14:08:33Z</dcterms:modified>
</cp:coreProperties>
</file>