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72" r:id="rId2"/>
    <p:sldId id="256" r:id="rId3"/>
    <p:sldId id="257" r:id="rId4"/>
    <p:sldId id="258" r:id="rId5"/>
    <p:sldId id="263" r:id="rId6"/>
    <p:sldId id="264" r:id="rId7"/>
    <p:sldId id="266" r:id="rId8"/>
    <p:sldId id="265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59" autoAdjust="0"/>
    <p:restoredTop sz="94660"/>
  </p:normalViewPr>
  <p:slideViewPr>
    <p:cSldViewPr>
      <p:cViewPr varScale="1">
        <p:scale>
          <a:sx n="68" d="100"/>
          <a:sy n="68" d="100"/>
        </p:scale>
        <p:origin x="12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5F7AC-844E-4553-80A1-58942ECE1E5A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1519F-DD32-4830-8405-958EA5ADD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1519F-DD32-4830-8405-958EA5ADD74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1519F-DD32-4830-8405-958EA5ADD74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1519F-DD32-4830-8405-958EA5ADD74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1519F-DD32-4830-8405-958EA5ADD74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1519F-DD32-4830-8405-958EA5ADD74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Refer to the paper folding activity</a:t>
            </a:r>
            <a:r>
              <a:rPr lang="en-US" baseline="0" dirty="0"/>
              <a:t> here to make the connections.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1519F-DD32-4830-8405-958EA5ADD74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1519F-DD32-4830-8405-958EA5ADD74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15D3-9247-4288-A855-AC4065C883F6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0B0F1C3-3E61-4705-9BAA-AE23370A8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15D3-9247-4288-A855-AC4065C883F6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F1C3-3E61-4705-9BAA-AE23370A8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0B0F1C3-3E61-4705-9BAA-AE23370A8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15D3-9247-4288-A855-AC4065C883F6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15D3-9247-4288-A855-AC4065C883F6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0B0F1C3-3E61-4705-9BAA-AE23370A8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15D3-9247-4288-A855-AC4065C883F6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0B0F1C3-3E61-4705-9BAA-AE23370A8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D015D3-9247-4288-A855-AC4065C883F6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F1C3-3E61-4705-9BAA-AE23370A8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15D3-9247-4288-A855-AC4065C883F6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0B0F1C3-3E61-4705-9BAA-AE23370A8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15D3-9247-4288-A855-AC4065C883F6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0B0F1C3-3E61-4705-9BAA-AE23370A8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15D3-9247-4288-A855-AC4065C883F6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B0F1C3-3E61-4705-9BAA-AE23370A8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0B0F1C3-3E61-4705-9BAA-AE23370A8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15D3-9247-4288-A855-AC4065C883F6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0B0F1C3-3E61-4705-9BAA-AE23370A8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1D015D3-9247-4288-A855-AC4065C883F6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1D015D3-9247-4288-A855-AC4065C883F6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0B0F1C3-3E61-4705-9BAA-AE23370A8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Bell Ringer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List three procedures discussed the first day of school.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8000"/>
                </a:solidFill>
              </a:rPr>
              <a:t>Cautions in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______________ - make a conclusion on </a:t>
            </a:r>
            <a:r>
              <a:rPr lang="en-US"/>
              <a:t>the basis </a:t>
            </a:r>
            <a:r>
              <a:rPr lang="en-US" dirty="0"/>
              <a:t>of facts and previous knowledge rather than direct observation.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Waldo Picture- Some of you may have made inferences about what animal escaped the zoo.</a:t>
            </a:r>
          </a:p>
          <a:p>
            <a:r>
              <a:rPr lang="en-US" b="1" dirty="0"/>
              <a:t>________</a:t>
            </a:r>
            <a:r>
              <a:rPr lang="en-US" dirty="0"/>
              <a:t>-making a judgment based on prior knowledge.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8000"/>
                </a:solidFill>
              </a:rPr>
              <a:t>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After a lot of experimentation…..</a:t>
            </a:r>
          </a:p>
          <a:p>
            <a:endParaRPr lang="en-US" dirty="0"/>
          </a:p>
          <a:p>
            <a:r>
              <a:rPr lang="en-US" dirty="0"/>
              <a:t>A  ______________  is a well-substantiated explanation of some aspect of the natural world that is acquired through the</a:t>
            </a:r>
            <a:r>
              <a:rPr lang="en-US" b="1" dirty="0"/>
              <a:t> </a:t>
            </a:r>
            <a:r>
              <a:rPr lang="en-US" dirty="0"/>
              <a:t> ______________  method and repeatedly tested and confirmed, preferably using a written, pre-defined, protocol of observations and experiments.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Tell me one or more things you learned  or remember from </a:t>
            </a:r>
            <a:r>
              <a:rPr lang="en-US"/>
              <a:t>class today.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Essential Question: How do scientists properly design and carry out an experiment?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8000"/>
                </a:solidFill>
              </a:rPr>
              <a:t>Experimental Design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8000"/>
                </a:solidFill>
              </a:rPr>
              <a:t>Scientific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carrying out scientific experimentation in order to be able to confidently draw conclusions. </a:t>
            </a:r>
          </a:p>
          <a:p>
            <a:pPr>
              <a:buNone/>
            </a:pPr>
            <a:r>
              <a:rPr lang="en-US" dirty="0"/>
              <a:t>Steps of the Scientific Method</a:t>
            </a:r>
          </a:p>
          <a:p>
            <a:pPr marL="514350" indent="-514350">
              <a:buAutoNum type="arabicPeriod"/>
            </a:pPr>
            <a:r>
              <a:rPr lang="en-US" dirty="0"/>
              <a:t>Make </a:t>
            </a:r>
            <a:r>
              <a:rPr lang="en-US" dirty="0" err="1"/>
              <a:t>an______________and</a:t>
            </a:r>
            <a:r>
              <a:rPr lang="en-US" dirty="0"/>
              <a:t> pose a question</a:t>
            </a:r>
          </a:p>
          <a:p>
            <a:pPr marL="514350" indent="-514350">
              <a:buAutoNum type="arabicPeriod"/>
            </a:pPr>
            <a:r>
              <a:rPr lang="en-US" dirty="0"/>
              <a:t>Form a ______________ -easily written as an ______________ statement.</a:t>
            </a:r>
          </a:p>
          <a:p>
            <a:pPr marL="514350" indent="-514350">
              <a:buAutoNum type="arabicPeriod"/>
            </a:pPr>
            <a:r>
              <a:rPr lang="en-US" dirty="0"/>
              <a:t>Make a ______________ (usually included in hypothesis)</a:t>
            </a:r>
          </a:p>
          <a:p>
            <a:pPr marL="514350" indent="-514350">
              <a:buAutoNum type="arabicPeriod"/>
            </a:pPr>
            <a:r>
              <a:rPr lang="en-US" dirty="0"/>
              <a:t>Design an ______________</a:t>
            </a:r>
            <a:endParaRPr lang="en-US" b="1" dirty="0"/>
          </a:p>
          <a:p>
            <a:pPr marL="514350" indent="-514350">
              <a:buAutoNum type="arabicPeriod"/>
            </a:pPr>
            <a:r>
              <a:rPr lang="en-US" dirty="0"/>
              <a:t>______________ ______________</a:t>
            </a:r>
            <a:endParaRPr lang="en-US" b="1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8000"/>
                </a:solidFill>
              </a:rPr>
              <a:t>Observation-the act of perceiving using the senses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see how observant you are.</a:t>
            </a:r>
          </a:p>
          <a:p>
            <a:r>
              <a:rPr lang="en-US" dirty="0"/>
              <a:t>The next slide will be shown to you for 30 seconds. Record as many observations as you can about the slide.</a:t>
            </a:r>
          </a:p>
          <a:p>
            <a:r>
              <a:rPr lang="en-US" dirty="0"/>
              <a:t>Observations: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Answers to questions: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8000"/>
                </a:solidFill>
              </a:rPr>
              <a:t>Hypothesis- a proposed explanation for the way a particular aspect of the natural world functions.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hypothesis can easily be described as a potential explanation for an observation.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example: ______________the amount of time students study will increase the students grade in Biology because more exposure to the content will help students remember the content easier. 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8000"/>
                </a:solidFill>
              </a:rPr>
              <a:t>Hypothesis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While holding a flashlight you noticed the size of the lighted area was changing as you were walking.</a:t>
            </a:r>
          </a:p>
          <a:p>
            <a:r>
              <a:rPr lang="en-US" dirty="0"/>
              <a:t>Write a hypothesis proposing what factor is causing the size of the area to change.</a:t>
            </a:r>
            <a:br>
              <a:rPr lang="en-US" dirty="0"/>
            </a:br>
            <a:endParaRPr lang="en-US" dirty="0"/>
          </a:p>
          <a:p>
            <a:r>
              <a:rPr lang="en-US" dirty="0"/>
              <a:t>Hypothesis:____________________________________________________________________________________________________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rgbClr val="008000"/>
                </a:solidFill>
              </a:rPr>
              <a:t>Prediction- a statement that forecasts what would happen if the hypothesis were true.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prediction is recorded for each hypothesis. </a:t>
            </a:r>
          </a:p>
          <a:p>
            <a:pPr lvl="1"/>
            <a:endParaRPr lang="en-US" dirty="0">
              <a:solidFill>
                <a:srgbClr val="008000"/>
              </a:solidFill>
            </a:endParaRPr>
          </a:p>
          <a:p>
            <a:pPr lvl="1">
              <a:buNone/>
            </a:pPr>
            <a:r>
              <a:rPr lang="en-US" b="1" dirty="0">
                <a:solidFill>
                  <a:srgbClr val="008000"/>
                </a:solidFill>
              </a:rPr>
              <a:t>________________</a:t>
            </a:r>
            <a:r>
              <a:rPr lang="en-US" dirty="0">
                <a:solidFill>
                  <a:srgbClr val="008000"/>
                </a:solidFill>
              </a:rPr>
              <a:t>- Used to test the hypothesis by gathering reliable data.</a:t>
            </a:r>
          </a:p>
          <a:p>
            <a:pPr lvl="1">
              <a:buNone/>
            </a:pPr>
            <a:r>
              <a:rPr lang="en-US" dirty="0">
                <a:solidFill>
                  <a:srgbClr val="008000"/>
                </a:solidFill>
              </a:rPr>
              <a:t>Many experiments are called controlled experiments. They have 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_______________</a:t>
            </a:r>
            <a:r>
              <a:rPr lang="en-US" dirty="0">
                <a:solidFill>
                  <a:srgbClr val="008000"/>
                </a:solidFill>
              </a:rPr>
              <a:t>the normal group or a group that provides a standard for comparison.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______________________-same </a:t>
            </a:r>
            <a:r>
              <a:rPr lang="en-US" dirty="0">
                <a:solidFill>
                  <a:srgbClr val="008000"/>
                </a:solidFill>
              </a:rPr>
              <a:t>as the control group except one factor is changed </a:t>
            </a:r>
            <a:r>
              <a:rPr lang="en-US" dirty="0"/>
              <a:t>______________</a:t>
            </a:r>
            <a:endParaRPr lang="en-US" b="1" dirty="0">
              <a:solidFill>
                <a:srgbClr val="008000"/>
              </a:solidFill>
            </a:endParaRPr>
          </a:p>
          <a:p>
            <a:pPr lvl="1"/>
            <a:endParaRPr lang="en-US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8000"/>
                </a:solidFill>
              </a:rPr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Independent Variable-The manipulated variable. 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It is the variable that the experimenter is adding to the experimental group to see how it compares to the control group.</a:t>
            </a:r>
          </a:p>
          <a:p>
            <a:pPr lvl="1">
              <a:buNone/>
            </a:pPr>
            <a:r>
              <a:rPr lang="en-US" dirty="0">
                <a:solidFill>
                  <a:srgbClr val="002060"/>
                </a:solidFill>
              </a:rPr>
              <a:t>An easy way to remember it is that the independent variable </a:t>
            </a:r>
            <a:r>
              <a:rPr lang="en-US" dirty="0"/>
              <a:t>______________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dirty="0"/>
              <a:t>Dependent Variable- </a:t>
            </a:r>
            <a:r>
              <a:rPr lang="en-US" dirty="0">
                <a:solidFill>
                  <a:srgbClr val="002060"/>
                </a:solidFill>
              </a:rPr>
              <a:t>the responding variable or what is being </a:t>
            </a:r>
            <a:r>
              <a:rPr lang="en-US" dirty="0"/>
              <a:t>______________</a:t>
            </a:r>
            <a:r>
              <a:rPr lang="en-US" b="1" dirty="0">
                <a:solidFill>
                  <a:srgbClr val="002060"/>
                </a:solidFill>
              </a:rPr>
              <a:t> </a:t>
            </a:r>
          </a:p>
          <a:p>
            <a:pPr lvl="1"/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8000"/>
                </a:solidFill>
              </a:rPr>
              <a:t>Type of Data to Collect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______________ measurable using instruments. 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Example: The lighted area is </a:t>
            </a:r>
            <a:r>
              <a:rPr lang="en-US" b="1" dirty="0">
                <a:solidFill>
                  <a:srgbClr val="002060"/>
                </a:solidFill>
              </a:rPr>
              <a:t>10cm</a:t>
            </a:r>
            <a:r>
              <a:rPr lang="en-US" dirty="0">
                <a:solidFill>
                  <a:srgbClr val="002060"/>
                </a:solidFill>
              </a:rPr>
              <a:t>  when the flashlight is </a:t>
            </a:r>
            <a:r>
              <a:rPr lang="en-US" b="1" dirty="0">
                <a:solidFill>
                  <a:srgbClr val="002060"/>
                </a:solidFill>
              </a:rPr>
              <a:t>8cm</a:t>
            </a:r>
            <a:r>
              <a:rPr lang="en-US" dirty="0">
                <a:solidFill>
                  <a:srgbClr val="002060"/>
                </a:solidFill>
              </a:rPr>
              <a:t> away from the chalk board.</a:t>
            </a:r>
          </a:p>
          <a:p>
            <a:r>
              <a:rPr lang="en-US" dirty="0"/>
              <a:t>______________ -gathered through your senses (sight, smell, hear, touch, taste)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When the lighted area got bigger students noticed it was more dim.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17453</TotalTime>
  <Words>474</Words>
  <Application>Microsoft Office PowerPoint</Application>
  <PresentationFormat>On-screen Show (4:3)</PresentationFormat>
  <Paragraphs>63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Georgia</vt:lpstr>
      <vt:lpstr>Wingdings</vt:lpstr>
      <vt:lpstr>Wingdings 2</vt:lpstr>
      <vt:lpstr>Civic</vt:lpstr>
      <vt:lpstr>Bell Ringer</vt:lpstr>
      <vt:lpstr>Experimental Design</vt:lpstr>
      <vt:lpstr>Scientific Method</vt:lpstr>
      <vt:lpstr>Observation-the act of perceiving using the senses</vt:lpstr>
      <vt:lpstr>Hypothesis- a proposed explanation for the way a particular aspect of the natural world functions.</vt:lpstr>
      <vt:lpstr>Hypothesis Practice</vt:lpstr>
      <vt:lpstr>  Prediction- a statement that forecasts what would happen if the hypothesis were true.</vt:lpstr>
      <vt:lpstr>Variables</vt:lpstr>
      <vt:lpstr>Type of Data to Collect</vt:lpstr>
      <vt:lpstr>Cautions in Science</vt:lpstr>
      <vt:lpstr>Theory</vt:lpstr>
      <vt:lpstr>Closing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Experimental Design</dc:title>
  <dc:creator>Brad</dc:creator>
  <cp:lastModifiedBy>USBiologyTeaching</cp:lastModifiedBy>
  <cp:revision>57</cp:revision>
  <dcterms:created xsi:type="dcterms:W3CDTF">2016-12-26T16:45:07Z</dcterms:created>
  <dcterms:modified xsi:type="dcterms:W3CDTF">2019-07-09T01:15:20Z</dcterms:modified>
</cp:coreProperties>
</file>