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6" r:id="rId3"/>
    <p:sldId id="257" r:id="rId4"/>
    <p:sldId id="258" r:id="rId5"/>
    <p:sldId id="259" r:id="rId6"/>
    <p:sldId id="260" r:id="rId7"/>
    <p:sldId id="261" r:id="rId8"/>
    <p:sldId id="262" r:id="rId9"/>
    <p:sldId id="263" r:id="rId10"/>
    <p:sldId id="264" r:id="rId11"/>
    <p:sldId id="265" r:id="rId12"/>
    <p:sldId id="277" r:id="rId13"/>
    <p:sldId id="266" r:id="rId14"/>
    <p:sldId id="267" r:id="rId15"/>
    <p:sldId id="268" r:id="rId16"/>
    <p:sldId id="269" r:id="rId17"/>
    <p:sldId id="270" r:id="rId18"/>
    <p:sldId id="271" r:id="rId19"/>
    <p:sldId id="272" r:id="rId20"/>
    <p:sldId id="273" r:id="rId21"/>
    <p:sldId id="274" r:id="rId22"/>
    <p:sldId id="275"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D32D2-C92B-4AB0-86BE-CF7FDBBCE037}" type="datetimeFigureOut">
              <a:rPr lang="en-US" smtClean="0"/>
              <a:t>6/10/2017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BEA64-2DD1-481A-AB8A-A9801042A874}" type="slidenum">
              <a:rPr lang="en-US" smtClean="0"/>
              <a:t>‹#›</a:t>
            </a:fld>
            <a:endParaRPr lang="en-US"/>
          </a:p>
        </p:txBody>
      </p:sp>
    </p:spTree>
    <p:extLst>
      <p:ext uri="{BB962C8B-B14F-4D97-AF65-F5344CB8AC3E}">
        <p14:creationId xmlns:p14="http://schemas.microsoft.com/office/powerpoint/2010/main" val="4164620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err="1"/>
              <a:t>Copyright©USBIologyTeaching.Com</a:t>
            </a:r>
            <a:endParaRPr lang="en-US" altLang="en-US" dirty="0"/>
          </a:p>
          <a:p>
            <a:pPr eaLnBrk="1" hangingPunct="1">
              <a:spcBef>
                <a:spcPct val="0"/>
              </a:spcBef>
            </a:pPr>
            <a:r>
              <a:rPr lang="en-US" altLang="en-US" dirty="0"/>
              <a:t>This PowerPoint is designed to be used with the curriculum at </a:t>
            </a:r>
            <a:r>
              <a:rPr lang="en-US" altLang="en-US" dirty="0" err="1"/>
              <a:t>USBiologyTeaching.Com</a:t>
            </a:r>
            <a:r>
              <a:rPr lang="en-US" altLang="en-US" dirty="0"/>
              <a:t>. The use of the presentation requires a license. </a:t>
            </a:r>
            <a:endParaRPr lang="en-US" dirty="0"/>
          </a:p>
        </p:txBody>
      </p:sp>
      <p:sp>
        <p:nvSpPr>
          <p:cNvPr id="4" name="Slide Number Placeholder 3"/>
          <p:cNvSpPr>
            <a:spLocks noGrp="1"/>
          </p:cNvSpPr>
          <p:nvPr>
            <p:ph type="sldNum" sz="quarter" idx="10"/>
          </p:nvPr>
        </p:nvSpPr>
        <p:spPr/>
        <p:txBody>
          <a:bodyPr/>
          <a:lstStyle/>
          <a:p>
            <a:fld id="{CF1BEA64-2DD1-481A-AB8A-A9801042A874}" type="slidenum">
              <a:rPr lang="en-US" smtClean="0"/>
              <a:t>1</a:t>
            </a:fld>
            <a:endParaRPr lang="en-US"/>
          </a:p>
        </p:txBody>
      </p:sp>
    </p:spTree>
    <p:extLst>
      <p:ext uri="{BB962C8B-B14F-4D97-AF65-F5344CB8AC3E}">
        <p14:creationId xmlns:p14="http://schemas.microsoft.com/office/powerpoint/2010/main" val="367225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57D5-EEBF-440A-974C-11EA566588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C8D29A-1808-41FA-91FB-C00CFCCF1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405FD-43CB-411D-8466-92786F91FEB1}"/>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5" name="Footer Placeholder 4">
            <a:extLst>
              <a:ext uri="{FF2B5EF4-FFF2-40B4-BE49-F238E27FC236}">
                <a16:creationId xmlns:a16="http://schemas.microsoft.com/office/drawing/2014/main" id="{368A88C2-3EC2-4B13-AE61-50ED27F87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50677-0129-4569-AE92-43AE682DE0C6}"/>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223794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DFA6-BD95-4EAC-8B84-624C5DDD7C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E112E3-0870-49F2-ACE2-5393EC0B8D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2C970-E1EB-48C9-82D9-F73682BA0EFC}"/>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5" name="Footer Placeholder 4">
            <a:extLst>
              <a:ext uri="{FF2B5EF4-FFF2-40B4-BE49-F238E27FC236}">
                <a16:creationId xmlns:a16="http://schemas.microsoft.com/office/drawing/2014/main" id="{A5153550-A0CD-44B0-B947-23316DAF1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12F06-159F-4008-A610-601C2AC50ED6}"/>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394044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3168F6-49DA-438F-90CA-2974A0C967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662AE9-D47D-454C-AE09-DB2D414B92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D5C2D-5B7B-45D0-91A7-280DB4A1762D}"/>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5" name="Footer Placeholder 4">
            <a:extLst>
              <a:ext uri="{FF2B5EF4-FFF2-40B4-BE49-F238E27FC236}">
                <a16:creationId xmlns:a16="http://schemas.microsoft.com/office/drawing/2014/main" id="{2DBF60DF-A485-4839-AC65-E718CB6E76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5A15F-CF42-49FA-B140-619BB969D5D0}"/>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199132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9712-574A-4A11-8E47-BF3BADEDAB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844845-0E3E-4B04-8EA2-5B465ADBD1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F3E59-4787-4243-B6FF-DB34CEC53E50}"/>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5" name="Footer Placeholder 4">
            <a:extLst>
              <a:ext uri="{FF2B5EF4-FFF2-40B4-BE49-F238E27FC236}">
                <a16:creationId xmlns:a16="http://schemas.microsoft.com/office/drawing/2014/main" id="{80AEB59C-563C-4BE4-A880-059D88427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900D1-A0B3-41B8-972B-BC6AFA06B552}"/>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362511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9CE5-81A3-4F4F-8927-59CD4E345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1FBAF-A21D-4A7F-BAEF-A7E35FB5EC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E42CC3-A602-4617-AE5D-4A8C4B708AB9}"/>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5" name="Footer Placeholder 4">
            <a:extLst>
              <a:ext uri="{FF2B5EF4-FFF2-40B4-BE49-F238E27FC236}">
                <a16:creationId xmlns:a16="http://schemas.microsoft.com/office/drawing/2014/main" id="{50335977-9B5E-45D1-B159-050D071CD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7CF23-C3DD-41BA-A8BB-06D0F83108D4}"/>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132869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50147-2069-45CD-AEF3-105996145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5263B6-1C21-4664-B4E4-B0387A7377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5C20F-B5D4-4738-80FC-EEB588D5D5B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4C8312-7CD4-4977-9E79-B84996B00911}"/>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6" name="Footer Placeholder 5">
            <a:extLst>
              <a:ext uri="{FF2B5EF4-FFF2-40B4-BE49-F238E27FC236}">
                <a16:creationId xmlns:a16="http://schemas.microsoft.com/office/drawing/2014/main" id="{381D69B3-EB8F-4BC9-9AB0-60EA31E11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80D66-9C0E-4286-9D4A-493CD67E7951}"/>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3817048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F2031-6BBA-44FD-9654-A9B6E5CDED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B700EC-9A75-43FD-A413-E5E715B61A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06363B-B2E6-4149-BD29-13B7658DCEF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E20AB7-37AB-4C9A-B598-CDA9467D5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5189B86-4586-4C21-8B14-C37FD4A0304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E49A1-76DA-4F7A-9F9F-4151AE5C2D81}"/>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8" name="Footer Placeholder 7">
            <a:extLst>
              <a:ext uri="{FF2B5EF4-FFF2-40B4-BE49-F238E27FC236}">
                <a16:creationId xmlns:a16="http://schemas.microsoft.com/office/drawing/2014/main" id="{65372067-8CB8-4161-B638-5184508787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9B2DE2-A7ED-4984-9D54-757A528F20A4}"/>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37694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52C9-6CF7-416B-8CD7-1554959AF3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9D09D4-D8AE-41B3-90B0-287164EF9384}"/>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4" name="Footer Placeholder 3">
            <a:extLst>
              <a:ext uri="{FF2B5EF4-FFF2-40B4-BE49-F238E27FC236}">
                <a16:creationId xmlns:a16="http://schemas.microsoft.com/office/drawing/2014/main" id="{4CDE76B1-39E0-4F5B-9A2B-C62EE677AC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5686C3-A34B-43F7-B3B9-1C08C4054310}"/>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390820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0B3673-A125-4405-8C1F-BA343AB99AB2}"/>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3" name="Footer Placeholder 2">
            <a:extLst>
              <a:ext uri="{FF2B5EF4-FFF2-40B4-BE49-F238E27FC236}">
                <a16:creationId xmlns:a16="http://schemas.microsoft.com/office/drawing/2014/main" id="{3A47F48C-AFCF-46E3-9904-8F7A196132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FB1C35-28EC-41CF-97BD-A1BF1C5E4DA1}"/>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1379569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F14E-0412-4439-94BD-22DBDD242F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15C1E0-CFD0-426F-B2D5-ABCC5058C5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65B1BF-78CF-41CC-BB01-DA9BEAB55A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88C9BD-49C7-4CB9-ACEF-9FF9FB45753F}"/>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6" name="Footer Placeholder 5">
            <a:extLst>
              <a:ext uri="{FF2B5EF4-FFF2-40B4-BE49-F238E27FC236}">
                <a16:creationId xmlns:a16="http://schemas.microsoft.com/office/drawing/2014/main" id="{AF1FC719-49DD-4B01-8922-6BF22D5B07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D2B390-2602-4BEE-834B-78B2DBAB4729}"/>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258580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34E6-414F-4858-AE46-627193C58A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41B107-F02B-4944-B91E-E1BBA3B027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BEEAC-C95A-4072-8A5A-D26F95D54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8314DE-D4F7-42FD-9396-F404D44BFC0F}"/>
              </a:ext>
            </a:extLst>
          </p:cNvPr>
          <p:cNvSpPr>
            <a:spLocks noGrp="1"/>
          </p:cNvSpPr>
          <p:nvPr>
            <p:ph type="dt" sz="half" idx="10"/>
          </p:nvPr>
        </p:nvSpPr>
        <p:spPr/>
        <p:txBody>
          <a:bodyPr/>
          <a:lstStyle/>
          <a:p>
            <a:fld id="{B51947F6-51CD-4C73-8FE1-DC8519718EC4}" type="datetimeFigureOut">
              <a:rPr lang="en-US" smtClean="0"/>
              <a:t>6/10/2017</a:t>
            </a:fld>
            <a:endParaRPr lang="en-US"/>
          </a:p>
        </p:txBody>
      </p:sp>
      <p:sp>
        <p:nvSpPr>
          <p:cNvPr id="6" name="Footer Placeholder 5">
            <a:extLst>
              <a:ext uri="{FF2B5EF4-FFF2-40B4-BE49-F238E27FC236}">
                <a16:creationId xmlns:a16="http://schemas.microsoft.com/office/drawing/2014/main" id="{ECBD7820-6623-4799-AF3F-488DD5E15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F3E66-0206-40D7-AB76-4DE30F116DF5}"/>
              </a:ext>
            </a:extLst>
          </p:cNvPr>
          <p:cNvSpPr>
            <a:spLocks noGrp="1"/>
          </p:cNvSpPr>
          <p:nvPr>
            <p:ph type="sldNum" sz="quarter" idx="12"/>
          </p:nvPr>
        </p:nvSpPr>
        <p:spPr/>
        <p:txBody>
          <a:bodyPr/>
          <a:lstStyle/>
          <a:p>
            <a:fld id="{665E8609-01C4-4059-81E9-42225E954156}" type="slidenum">
              <a:rPr lang="en-US" smtClean="0"/>
              <a:t>‹#›</a:t>
            </a:fld>
            <a:endParaRPr lang="en-US"/>
          </a:p>
        </p:txBody>
      </p:sp>
    </p:spTree>
    <p:extLst>
      <p:ext uri="{BB962C8B-B14F-4D97-AF65-F5344CB8AC3E}">
        <p14:creationId xmlns:p14="http://schemas.microsoft.com/office/powerpoint/2010/main" val="276335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A91184-65B1-47A2-9EA3-8548CA185B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A36B0C-356C-4DA3-B64C-C38E17419A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EFC82-1F04-4667-ADBF-0702ED6AAB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947F6-51CD-4C73-8FE1-DC8519718EC4}" type="datetimeFigureOut">
              <a:rPr lang="en-US" smtClean="0"/>
              <a:t>6/10/2017</a:t>
            </a:fld>
            <a:endParaRPr lang="en-US"/>
          </a:p>
        </p:txBody>
      </p:sp>
      <p:sp>
        <p:nvSpPr>
          <p:cNvPr id="5" name="Footer Placeholder 4">
            <a:extLst>
              <a:ext uri="{FF2B5EF4-FFF2-40B4-BE49-F238E27FC236}">
                <a16:creationId xmlns:a16="http://schemas.microsoft.com/office/drawing/2014/main" id="{2B0C8C82-C5B3-4EB0-90E5-A7D8C77D29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0DED58-96B9-4FC9-8B9C-55F566D5DA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E8609-01C4-4059-81E9-42225E954156}" type="slidenum">
              <a:rPr lang="en-US" smtClean="0"/>
              <a:t>‹#›</a:t>
            </a:fld>
            <a:endParaRPr lang="en-US"/>
          </a:p>
        </p:txBody>
      </p:sp>
    </p:spTree>
    <p:extLst>
      <p:ext uri="{BB962C8B-B14F-4D97-AF65-F5344CB8AC3E}">
        <p14:creationId xmlns:p14="http://schemas.microsoft.com/office/powerpoint/2010/main" val="134117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09C8-C9AD-4102-9438-129385D3A95A}"/>
              </a:ext>
            </a:extLst>
          </p:cNvPr>
          <p:cNvSpPr>
            <a:spLocks noGrp="1"/>
          </p:cNvSpPr>
          <p:nvPr>
            <p:ph type="ctrTitle"/>
          </p:nvPr>
        </p:nvSpPr>
        <p:spPr/>
        <p:txBody>
          <a:bodyPr/>
          <a:lstStyle/>
          <a:p>
            <a:r>
              <a:rPr lang="en-US" dirty="0"/>
              <a:t>Photosynthesis</a:t>
            </a:r>
          </a:p>
        </p:txBody>
      </p:sp>
      <p:sp>
        <p:nvSpPr>
          <p:cNvPr id="3" name="Subtitle 2">
            <a:extLst>
              <a:ext uri="{FF2B5EF4-FFF2-40B4-BE49-F238E27FC236}">
                <a16:creationId xmlns:a16="http://schemas.microsoft.com/office/drawing/2014/main" id="{AFE31D18-F0CE-49C2-8F5E-554D156A4D1E}"/>
              </a:ext>
            </a:extLst>
          </p:cNvPr>
          <p:cNvSpPr>
            <a:spLocks noGrp="1"/>
          </p:cNvSpPr>
          <p:nvPr>
            <p:ph type="subTitle" idx="1"/>
          </p:nvPr>
        </p:nvSpPr>
        <p:spPr/>
        <p:txBody>
          <a:bodyPr/>
          <a:lstStyle/>
          <a:p>
            <a:endParaRPr lang="en-US" dirty="0"/>
          </a:p>
        </p:txBody>
      </p:sp>
      <p:pic>
        <p:nvPicPr>
          <p:cNvPr id="4" name="Picture 3" descr="U. S. Biology Teaching">
            <a:extLst>
              <a:ext uri="{FF2B5EF4-FFF2-40B4-BE49-F238E27FC236}">
                <a16:creationId xmlns:a16="http://schemas.microsoft.com/office/drawing/2014/main" id="{94BA7907-F7CC-4ABA-9419-8997525D9D8A}"/>
              </a:ext>
            </a:extLst>
          </p:cNvPr>
          <p:cNvPicPr/>
          <p:nvPr/>
        </p:nvPicPr>
        <p:blipFill>
          <a:blip r:embed="rId3" cstate="print"/>
          <a:stretch>
            <a:fillRect/>
          </a:stretch>
        </p:blipFill>
        <p:spPr>
          <a:xfrm>
            <a:off x="4724401" y="4038600"/>
            <a:ext cx="2657475" cy="1447800"/>
          </a:xfrm>
          <a:prstGeom prst="rect">
            <a:avLst/>
          </a:prstGeom>
        </p:spPr>
      </p:pic>
    </p:spTree>
    <p:extLst>
      <p:ext uri="{BB962C8B-B14F-4D97-AF65-F5344CB8AC3E}">
        <p14:creationId xmlns:p14="http://schemas.microsoft.com/office/powerpoint/2010/main" val="223753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01FA-D8ED-48A5-ABFE-773BF38C65FF}"/>
              </a:ext>
            </a:extLst>
          </p:cNvPr>
          <p:cNvSpPr>
            <a:spLocks noGrp="1"/>
          </p:cNvSpPr>
          <p:nvPr>
            <p:ph type="title"/>
          </p:nvPr>
        </p:nvSpPr>
        <p:spPr/>
        <p:txBody>
          <a:bodyPr/>
          <a:lstStyle/>
          <a:p>
            <a:r>
              <a:rPr lang="en-US" dirty="0"/>
              <a:t>Absorption Spectrum</a:t>
            </a:r>
          </a:p>
        </p:txBody>
      </p:sp>
      <p:sp>
        <p:nvSpPr>
          <p:cNvPr id="3" name="Content Placeholder 2">
            <a:extLst>
              <a:ext uri="{FF2B5EF4-FFF2-40B4-BE49-F238E27FC236}">
                <a16:creationId xmlns:a16="http://schemas.microsoft.com/office/drawing/2014/main" id="{EE840BB1-0008-4463-8ADE-C30FC279E17D}"/>
              </a:ext>
            </a:extLst>
          </p:cNvPr>
          <p:cNvSpPr>
            <a:spLocks noGrp="1"/>
          </p:cNvSpPr>
          <p:nvPr>
            <p:ph idx="1"/>
          </p:nvPr>
        </p:nvSpPr>
        <p:spPr/>
        <p:txBody>
          <a:bodyPr/>
          <a:lstStyle/>
          <a:p>
            <a:endParaRPr lang="en-US"/>
          </a:p>
        </p:txBody>
      </p:sp>
      <p:pic>
        <p:nvPicPr>
          <p:cNvPr id="3076" name="Picture 4" descr="Image result for chlorophyll spectrum">
            <a:extLst>
              <a:ext uri="{FF2B5EF4-FFF2-40B4-BE49-F238E27FC236}">
                <a16:creationId xmlns:a16="http://schemas.microsoft.com/office/drawing/2014/main" id="{B783849E-ADEB-498A-9F08-8959F3100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904" y="1690688"/>
            <a:ext cx="84201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05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ABB8-D1E0-4BFC-9A39-E7436B85E090}"/>
              </a:ext>
            </a:extLst>
          </p:cNvPr>
          <p:cNvSpPr>
            <a:spLocks noGrp="1"/>
          </p:cNvSpPr>
          <p:nvPr>
            <p:ph type="title"/>
          </p:nvPr>
        </p:nvSpPr>
        <p:spPr/>
        <p:txBody>
          <a:bodyPr/>
          <a:lstStyle/>
          <a:p>
            <a:r>
              <a:rPr lang="en-US" dirty="0"/>
              <a:t>Photosystems</a:t>
            </a:r>
          </a:p>
        </p:txBody>
      </p:sp>
      <p:sp>
        <p:nvSpPr>
          <p:cNvPr id="3" name="Content Placeholder 2">
            <a:extLst>
              <a:ext uri="{FF2B5EF4-FFF2-40B4-BE49-F238E27FC236}">
                <a16:creationId xmlns:a16="http://schemas.microsoft.com/office/drawing/2014/main" id="{9FF17DD1-74A4-4FC6-8536-96C15C9D5247}"/>
              </a:ext>
            </a:extLst>
          </p:cNvPr>
          <p:cNvSpPr>
            <a:spLocks noGrp="1"/>
          </p:cNvSpPr>
          <p:nvPr>
            <p:ph idx="1"/>
          </p:nvPr>
        </p:nvSpPr>
        <p:spPr>
          <a:xfrm>
            <a:off x="838200" y="1825625"/>
            <a:ext cx="10515600" cy="4351338"/>
          </a:xfrm>
        </p:spPr>
        <p:txBody>
          <a:bodyPr/>
          <a:lstStyle/>
          <a:p>
            <a:r>
              <a:rPr lang="en-US" dirty="0"/>
              <a:t>Photosystem- a cluster of pigments molecules embedded in the thylakoid membrane.</a:t>
            </a:r>
          </a:p>
          <a:p>
            <a:pPr lvl="1"/>
            <a:r>
              <a:rPr lang="en-US" dirty="0"/>
              <a:t>Photosystem I –PSI (Was discovered first)</a:t>
            </a:r>
          </a:p>
          <a:p>
            <a:pPr lvl="1"/>
            <a:r>
              <a:rPr lang="en-US" dirty="0"/>
              <a:t>Photosystem II-PSII</a:t>
            </a:r>
          </a:p>
          <a:p>
            <a:pPr marL="457200" lvl="1" indent="0">
              <a:buNone/>
            </a:pPr>
            <a:endParaRPr lang="en-US" dirty="0"/>
          </a:p>
          <a:p>
            <a:pPr lvl="1"/>
            <a:endParaRPr lang="en-US" dirty="0"/>
          </a:p>
          <a:p>
            <a:pPr marL="457200" lvl="1" indent="0">
              <a:buNone/>
            </a:pPr>
            <a:endParaRPr lang="en-US" dirty="0"/>
          </a:p>
        </p:txBody>
      </p:sp>
      <p:pic>
        <p:nvPicPr>
          <p:cNvPr id="9220" name="Picture 4" descr="Image result for photosystems">
            <a:extLst>
              <a:ext uri="{FF2B5EF4-FFF2-40B4-BE49-F238E27FC236}">
                <a16:creationId xmlns:a16="http://schemas.microsoft.com/office/drawing/2014/main" id="{AB6649C4-32E4-4EA7-AD02-3F8DDD6D8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9287" y="2694842"/>
            <a:ext cx="5904913" cy="336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076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835B-2109-4049-A076-5954C3470DBC}"/>
              </a:ext>
            </a:extLst>
          </p:cNvPr>
          <p:cNvSpPr>
            <a:spLocks noGrp="1"/>
          </p:cNvSpPr>
          <p:nvPr>
            <p:ph type="title"/>
          </p:nvPr>
        </p:nvSpPr>
        <p:spPr/>
        <p:txBody>
          <a:bodyPr/>
          <a:lstStyle/>
          <a:p>
            <a:r>
              <a:rPr lang="en-US" dirty="0"/>
              <a:t>Bell Ringer</a:t>
            </a:r>
          </a:p>
        </p:txBody>
      </p:sp>
      <p:sp>
        <p:nvSpPr>
          <p:cNvPr id="3" name="Content Placeholder 2">
            <a:extLst>
              <a:ext uri="{FF2B5EF4-FFF2-40B4-BE49-F238E27FC236}">
                <a16:creationId xmlns:a16="http://schemas.microsoft.com/office/drawing/2014/main" id="{0CFB97CD-9D24-444C-B73B-378C294301AA}"/>
              </a:ext>
            </a:extLst>
          </p:cNvPr>
          <p:cNvSpPr>
            <a:spLocks noGrp="1"/>
          </p:cNvSpPr>
          <p:nvPr>
            <p:ph idx="1"/>
          </p:nvPr>
        </p:nvSpPr>
        <p:spPr/>
        <p:txBody>
          <a:bodyPr/>
          <a:lstStyle/>
          <a:p>
            <a:r>
              <a:rPr lang="en-US" sz="4000" dirty="0"/>
              <a:t>Why do plants appear green? </a:t>
            </a:r>
          </a:p>
          <a:p>
            <a:r>
              <a:rPr lang="en-US" sz="4000" dirty="0"/>
              <a:t>What wavelengths of light does chlorophyll a  reflect?</a:t>
            </a:r>
          </a:p>
          <a:p>
            <a:r>
              <a:rPr lang="en-US" sz="4000" dirty="0"/>
              <a:t>What wavelengths of light does chlorophyll b  reflect?</a:t>
            </a:r>
          </a:p>
          <a:p>
            <a:r>
              <a:rPr lang="en-US" sz="4000" dirty="0"/>
              <a:t>What wavelengths of light does carotenoids reflect?</a:t>
            </a:r>
          </a:p>
          <a:p>
            <a:endParaRPr lang="en-US" dirty="0"/>
          </a:p>
          <a:p>
            <a:endParaRPr lang="en-US" dirty="0"/>
          </a:p>
          <a:p>
            <a:endParaRPr lang="en-US" dirty="0"/>
          </a:p>
        </p:txBody>
      </p:sp>
    </p:spTree>
    <p:extLst>
      <p:ext uri="{BB962C8B-B14F-4D97-AF65-F5344CB8AC3E}">
        <p14:creationId xmlns:p14="http://schemas.microsoft.com/office/powerpoint/2010/main" val="156737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A6C7B-8A16-4DD4-A30B-FEA2F33E43DE}"/>
              </a:ext>
            </a:extLst>
          </p:cNvPr>
          <p:cNvSpPr>
            <a:spLocks noGrp="1"/>
          </p:cNvSpPr>
          <p:nvPr>
            <p:ph type="title"/>
          </p:nvPr>
        </p:nvSpPr>
        <p:spPr/>
        <p:txBody>
          <a:bodyPr/>
          <a:lstStyle/>
          <a:p>
            <a:r>
              <a:rPr lang="en-US" dirty="0"/>
              <a:t>Light Reactions Steps</a:t>
            </a:r>
          </a:p>
        </p:txBody>
      </p:sp>
      <p:sp>
        <p:nvSpPr>
          <p:cNvPr id="3" name="Content Placeholder 2">
            <a:extLst>
              <a:ext uri="{FF2B5EF4-FFF2-40B4-BE49-F238E27FC236}">
                <a16:creationId xmlns:a16="http://schemas.microsoft.com/office/drawing/2014/main" id="{6521F38A-C125-4800-9C6D-07DB75F1A6F9}"/>
              </a:ext>
            </a:extLst>
          </p:cNvPr>
          <p:cNvSpPr>
            <a:spLocks noGrp="1"/>
          </p:cNvSpPr>
          <p:nvPr>
            <p:ph idx="1"/>
          </p:nvPr>
        </p:nvSpPr>
        <p:spPr/>
        <p:txBody>
          <a:bodyPr/>
          <a:lstStyle/>
          <a:p>
            <a:pPr marL="0" indent="0">
              <a:buNone/>
            </a:pPr>
            <a:r>
              <a:rPr lang="en-US" dirty="0"/>
              <a:t>1. Light energy is absorbed in photosystem II at two</a:t>
            </a:r>
          </a:p>
          <a:p>
            <a:pPr marL="0" indent="0">
              <a:buNone/>
            </a:pPr>
            <a:r>
              <a:rPr lang="en-US" dirty="0"/>
              <a:t> chlorophyll a pigments. The electrons become excited. </a:t>
            </a:r>
          </a:p>
          <a:p>
            <a:pPr marL="0" indent="0">
              <a:buNone/>
            </a:pPr>
            <a:r>
              <a:rPr lang="en-US" dirty="0"/>
              <a:t>2. The excited electrons are then accepted by the </a:t>
            </a:r>
            <a:r>
              <a:rPr lang="en-US" b="1" u="sng" dirty="0"/>
              <a:t>_________________________.</a:t>
            </a:r>
          </a:p>
          <a:p>
            <a:pPr marL="0" indent="0">
              <a:buNone/>
            </a:pPr>
            <a:r>
              <a:rPr lang="en-US" dirty="0"/>
              <a:t>3. The primary electron acceptor donates the electrons to the </a:t>
            </a:r>
            <a:r>
              <a:rPr lang="en-US" b="1" u="sng" dirty="0"/>
              <a:t>______________________</a:t>
            </a:r>
            <a:r>
              <a:rPr lang="en-US" dirty="0"/>
              <a:t>-(a series of molecules that transfer the electrons). During this process H+ (protons) are pumped into the thylakoid.</a:t>
            </a:r>
          </a:p>
        </p:txBody>
      </p:sp>
      <p:pic>
        <p:nvPicPr>
          <p:cNvPr id="10242" name="Picture 2" descr="Image result for light reactions steps">
            <a:extLst>
              <a:ext uri="{FF2B5EF4-FFF2-40B4-BE49-F238E27FC236}">
                <a16:creationId xmlns:a16="http://schemas.microsoft.com/office/drawing/2014/main" id="{5770DB6D-8479-42B6-AA71-E40B40E9F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105" y="0"/>
            <a:ext cx="3441895" cy="246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0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D294-632A-497E-B9C6-77FF667A51ED}"/>
              </a:ext>
            </a:extLst>
          </p:cNvPr>
          <p:cNvSpPr>
            <a:spLocks noGrp="1"/>
          </p:cNvSpPr>
          <p:nvPr>
            <p:ph type="title"/>
          </p:nvPr>
        </p:nvSpPr>
        <p:spPr/>
        <p:txBody>
          <a:bodyPr/>
          <a:lstStyle/>
          <a:p>
            <a:r>
              <a:rPr lang="en-US" dirty="0"/>
              <a:t>Light Reactions Steps Continued</a:t>
            </a:r>
          </a:p>
        </p:txBody>
      </p:sp>
      <p:sp>
        <p:nvSpPr>
          <p:cNvPr id="3" name="Content Placeholder 2">
            <a:extLst>
              <a:ext uri="{FF2B5EF4-FFF2-40B4-BE49-F238E27FC236}">
                <a16:creationId xmlns:a16="http://schemas.microsoft.com/office/drawing/2014/main" id="{1B0FAF5D-B4AF-4579-9B8A-95A805B2FCC9}"/>
              </a:ext>
            </a:extLst>
          </p:cNvPr>
          <p:cNvSpPr>
            <a:spLocks noGrp="1"/>
          </p:cNvSpPr>
          <p:nvPr>
            <p:ph idx="1"/>
          </p:nvPr>
        </p:nvSpPr>
        <p:spPr/>
        <p:txBody>
          <a:bodyPr>
            <a:normAutofit fontScale="92500"/>
          </a:bodyPr>
          <a:lstStyle/>
          <a:p>
            <a:pPr marL="0" indent="0">
              <a:buNone/>
            </a:pPr>
            <a:r>
              <a:rPr lang="en-US" dirty="0"/>
              <a:t>4. Light is absorbed by photosystem I at the same time as photosystem II.  </a:t>
            </a:r>
          </a:p>
          <a:p>
            <a:pPr lvl="1"/>
            <a:r>
              <a:rPr lang="en-US" dirty="0"/>
              <a:t>Electrons move from a pair of chlorophyll a molecules to another primary electron acceptor.</a:t>
            </a:r>
          </a:p>
          <a:p>
            <a:pPr lvl="1"/>
            <a:r>
              <a:rPr lang="en-US" dirty="0"/>
              <a:t>The electrons lost by this chlorophyll a are replaced by electrons that are passed through the ETC (electron transport chain) of photosystem II. </a:t>
            </a:r>
            <a:r>
              <a:rPr lang="en-US" dirty="0">
                <a:sym typeface="Wingdings" panose="05000000000000000000" pitchFamily="2" charset="2"/>
              </a:rPr>
              <a:t> this replacement of electrons is crucial to allowing </a:t>
            </a:r>
            <a:r>
              <a:rPr lang="en-US" b="1" u="sng" dirty="0">
                <a:sym typeface="Wingdings" panose="05000000000000000000" pitchFamily="2" charset="2"/>
              </a:rPr>
              <a:t>_________________</a:t>
            </a:r>
            <a:r>
              <a:rPr lang="en-US" dirty="0">
                <a:sym typeface="Wingdings" panose="05000000000000000000" pitchFamily="2" charset="2"/>
              </a:rPr>
              <a:t> to continue.</a:t>
            </a:r>
          </a:p>
          <a:p>
            <a:pPr lvl="1"/>
            <a:r>
              <a:rPr lang="en-US" dirty="0">
                <a:sym typeface="Wingdings" panose="05000000000000000000" pitchFamily="2" charset="2"/>
              </a:rPr>
              <a:t>Electrons that replaced those e- lost in photosystem II come from the </a:t>
            </a:r>
            <a:r>
              <a:rPr lang="en-US" b="1" u="sng" dirty="0">
                <a:sym typeface="Wingdings" panose="05000000000000000000" pitchFamily="2" charset="2"/>
              </a:rPr>
              <a:t>______</a:t>
            </a:r>
            <a:r>
              <a:rPr lang="en-US" dirty="0">
                <a:sym typeface="Wingdings" panose="05000000000000000000" pitchFamily="2" charset="2"/>
              </a:rPr>
              <a:t> is split at a </a:t>
            </a:r>
            <a:r>
              <a:rPr lang="en-US" b="1" u="sng" dirty="0">
                <a:sym typeface="Wingdings" panose="05000000000000000000" pitchFamily="2" charset="2"/>
              </a:rPr>
              <a:t>__________________</a:t>
            </a:r>
            <a:r>
              <a:rPr lang="en-US" dirty="0">
                <a:sym typeface="Wingdings" panose="05000000000000000000" pitchFamily="2" charset="2"/>
              </a:rPr>
              <a:t>. The splitting of the water creates </a:t>
            </a:r>
            <a:r>
              <a:rPr lang="en-US" b="1" u="sng" dirty="0">
                <a:sym typeface="Wingdings" panose="05000000000000000000" pitchFamily="2" charset="2"/>
              </a:rPr>
              <a:t>_______________________</a:t>
            </a:r>
            <a:r>
              <a:rPr lang="en-US" dirty="0">
                <a:sym typeface="Wingdings" panose="05000000000000000000" pitchFamily="2" charset="2"/>
              </a:rPr>
              <a:t>!!</a:t>
            </a:r>
          </a:p>
          <a:p>
            <a:pPr marL="0" indent="0">
              <a:buNone/>
            </a:pPr>
            <a:r>
              <a:rPr lang="en-US" dirty="0">
                <a:sym typeface="Wingdings" panose="05000000000000000000" pitchFamily="2" charset="2"/>
              </a:rPr>
              <a:t>5. Electrons from the ETC combine with NADP+ and a proton to create NADPH.</a:t>
            </a:r>
            <a:endParaRPr lang="en-US" dirty="0"/>
          </a:p>
          <a:p>
            <a:pPr marL="514350" indent="-514350">
              <a:buFont typeface="+mj-lt"/>
              <a:buAutoNum type="arabicPeriod"/>
            </a:pPr>
            <a:endParaRPr lang="en-US" dirty="0"/>
          </a:p>
        </p:txBody>
      </p:sp>
      <p:cxnSp>
        <p:nvCxnSpPr>
          <p:cNvPr id="5" name="Connector: Elbow 4">
            <a:extLst>
              <a:ext uri="{FF2B5EF4-FFF2-40B4-BE49-F238E27FC236}">
                <a16:creationId xmlns:a16="http://schemas.microsoft.com/office/drawing/2014/main" id="{C47D9E52-9776-40EC-968F-82021D1BD0BC}"/>
              </a:ext>
            </a:extLst>
          </p:cNvPr>
          <p:cNvCxnSpPr>
            <a:cxnSpLocks/>
          </p:cNvCxnSpPr>
          <p:nvPr/>
        </p:nvCxnSpPr>
        <p:spPr>
          <a:xfrm rot="5400000" flipH="1" flipV="1">
            <a:off x="234169" y="3868620"/>
            <a:ext cx="2115139" cy="483279"/>
          </a:xfrm>
          <a:prstGeom prst="bentConnector3">
            <a:avLst>
              <a:gd name="adj1" fmla="val 9323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2" descr="Image result for light reactions steps">
            <a:extLst>
              <a:ext uri="{FF2B5EF4-FFF2-40B4-BE49-F238E27FC236}">
                <a16:creationId xmlns:a16="http://schemas.microsoft.com/office/drawing/2014/main" id="{756F2C3C-E69B-487B-9282-14EA162BA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3489" y="0"/>
            <a:ext cx="2738511" cy="1957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470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01532-4290-4034-9201-AD796C8B56A9}"/>
              </a:ext>
            </a:extLst>
          </p:cNvPr>
          <p:cNvSpPr>
            <a:spLocks noGrp="1"/>
          </p:cNvSpPr>
          <p:nvPr>
            <p:ph type="title"/>
          </p:nvPr>
        </p:nvSpPr>
        <p:spPr>
          <a:xfrm>
            <a:off x="838200" y="365125"/>
            <a:ext cx="10515600" cy="1325563"/>
          </a:xfrm>
        </p:spPr>
        <p:txBody>
          <a:bodyPr/>
          <a:lstStyle/>
          <a:p>
            <a:r>
              <a:rPr lang="en-US" dirty="0"/>
              <a:t>Light Reactions and ATP</a:t>
            </a:r>
          </a:p>
        </p:txBody>
      </p:sp>
      <p:sp>
        <p:nvSpPr>
          <p:cNvPr id="3" name="Content Placeholder 2">
            <a:extLst>
              <a:ext uri="{FF2B5EF4-FFF2-40B4-BE49-F238E27FC236}">
                <a16:creationId xmlns:a16="http://schemas.microsoft.com/office/drawing/2014/main" id="{63E18ACB-5B56-465F-B2AF-D7997E97D689}"/>
              </a:ext>
            </a:extLst>
          </p:cNvPr>
          <p:cNvSpPr>
            <a:spLocks noGrp="1"/>
          </p:cNvSpPr>
          <p:nvPr>
            <p:ph idx="1"/>
          </p:nvPr>
        </p:nvSpPr>
        <p:spPr>
          <a:xfrm>
            <a:off x="838200" y="1825625"/>
            <a:ext cx="10515600" cy="4351338"/>
          </a:xfrm>
        </p:spPr>
        <p:txBody>
          <a:bodyPr/>
          <a:lstStyle/>
          <a:p>
            <a:r>
              <a:rPr lang="en-US" b="1" u="sng" dirty="0"/>
              <a:t>___</a:t>
            </a:r>
            <a:r>
              <a:rPr lang="en-US" dirty="0"/>
              <a:t>-The main energy currency. The light reactions</a:t>
            </a:r>
          </a:p>
          <a:p>
            <a:pPr marL="0" indent="0">
              <a:buNone/>
            </a:pPr>
            <a:r>
              <a:rPr lang="en-US" dirty="0"/>
              <a:t> create ATP through a process called </a:t>
            </a:r>
            <a:r>
              <a:rPr lang="en-US" b="1" u="sng" dirty="0"/>
              <a:t>_____________</a:t>
            </a:r>
            <a:r>
              <a:rPr lang="en-US" dirty="0"/>
              <a:t>. </a:t>
            </a:r>
          </a:p>
          <a:p>
            <a:endParaRPr lang="en-US" dirty="0"/>
          </a:p>
          <a:p>
            <a:r>
              <a:rPr lang="en-US" b="1" u="sng" dirty="0"/>
              <a:t>_______________</a:t>
            </a:r>
            <a:r>
              <a:rPr lang="en-US" dirty="0"/>
              <a:t>-works by using the concentration gradient across the thylakoid membrane.</a:t>
            </a:r>
            <a:r>
              <a:rPr lang="en-US" b="1" u="sng" dirty="0"/>
              <a:t> _______ </a:t>
            </a:r>
            <a:r>
              <a:rPr lang="en-US" dirty="0"/>
              <a:t>of the thylakoid has a </a:t>
            </a:r>
            <a:r>
              <a:rPr lang="en-US" b="1" u="sng" dirty="0"/>
              <a:t>_______________</a:t>
            </a:r>
            <a:r>
              <a:rPr lang="en-US" dirty="0"/>
              <a:t>(proton) concentration than the outside. </a:t>
            </a:r>
          </a:p>
          <a:p>
            <a:r>
              <a:rPr lang="en-US" dirty="0"/>
              <a:t>The protons then move through the </a:t>
            </a:r>
            <a:r>
              <a:rPr lang="en-US" b="1" u="sng" dirty="0"/>
              <a:t>________</a:t>
            </a:r>
            <a:r>
              <a:rPr lang="en-US" dirty="0"/>
              <a:t>complex converting </a:t>
            </a:r>
            <a:r>
              <a:rPr lang="en-US" b="1" u="sng" dirty="0"/>
              <a:t>____</a:t>
            </a:r>
            <a:r>
              <a:rPr lang="en-US" dirty="0"/>
              <a:t>(adenosine </a:t>
            </a:r>
            <a:r>
              <a:rPr lang="en-US" u="sng" dirty="0"/>
              <a:t>di</a:t>
            </a:r>
            <a:r>
              <a:rPr lang="en-US" dirty="0"/>
              <a:t>phosphate) to </a:t>
            </a:r>
            <a:r>
              <a:rPr lang="en-US" b="1" u="sng" dirty="0"/>
              <a:t>______</a:t>
            </a:r>
            <a:r>
              <a:rPr lang="en-US" dirty="0"/>
              <a:t> (adenosine </a:t>
            </a:r>
            <a:r>
              <a:rPr lang="en-US" u="sng" dirty="0"/>
              <a:t>tri</a:t>
            </a:r>
            <a:r>
              <a:rPr lang="en-US" dirty="0"/>
              <a:t>phosphate).</a:t>
            </a:r>
          </a:p>
        </p:txBody>
      </p:sp>
      <p:pic>
        <p:nvPicPr>
          <p:cNvPr id="4" name="Picture 3">
            <a:extLst>
              <a:ext uri="{FF2B5EF4-FFF2-40B4-BE49-F238E27FC236}">
                <a16:creationId xmlns:a16="http://schemas.microsoft.com/office/drawing/2014/main" id="{3B8C873E-AF01-4346-8788-29E695E7B6E2}"/>
              </a:ext>
            </a:extLst>
          </p:cNvPr>
          <p:cNvPicPr>
            <a:picLocks noChangeAspect="1"/>
          </p:cNvPicPr>
          <p:nvPr/>
        </p:nvPicPr>
        <p:blipFill>
          <a:blip r:embed="rId2"/>
          <a:stretch>
            <a:fillRect/>
          </a:stretch>
        </p:blipFill>
        <p:spPr>
          <a:xfrm>
            <a:off x="8441451" y="0"/>
            <a:ext cx="3750550" cy="2841674"/>
          </a:xfrm>
          <a:prstGeom prst="rect">
            <a:avLst/>
          </a:prstGeom>
        </p:spPr>
      </p:pic>
    </p:spTree>
    <p:extLst>
      <p:ext uri="{BB962C8B-B14F-4D97-AF65-F5344CB8AC3E}">
        <p14:creationId xmlns:p14="http://schemas.microsoft.com/office/powerpoint/2010/main" val="10208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336F-09AD-4A0F-BD49-58FB2127CE89}"/>
              </a:ext>
            </a:extLst>
          </p:cNvPr>
          <p:cNvSpPr>
            <a:spLocks noGrp="1"/>
          </p:cNvSpPr>
          <p:nvPr>
            <p:ph type="title"/>
          </p:nvPr>
        </p:nvSpPr>
        <p:spPr/>
        <p:txBody>
          <a:bodyPr/>
          <a:lstStyle/>
          <a:p>
            <a:r>
              <a:rPr lang="en-US" dirty="0"/>
              <a:t>Light Reactions Summary</a:t>
            </a:r>
          </a:p>
        </p:txBody>
      </p:sp>
      <p:sp>
        <p:nvSpPr>
          <p:cNvPr id="3" name="Content Placeholder 2">
            <a:extLst>
              <a:ext uri="{FF2B5EF4-FFF2-40B4-BE49-F238E27FC236}">
                <a16:creationId xmlns:a16="http://schemas.microsoft.com/office/drawing/2014/main" id="{76082DB0-1BA6-46F3-9CEC-CFD812E4990C}"/>
              </a:ext>
            </a:extLst>
          </p:cNvPr>
          <p:cNvSpPr>
            <a:spLocks noGrp="1"/>
          </p:cNvSpPr>
          <p:nvPr>
            <p:ph idx="1"/>
          </p:nvPr>
        </p:nvSpPr>
        <p:spPr>
          <a:xfrm>
            <a:off x="838200" y="1690688"/>
            <a:ext cx="10515600" cy="4351338"/>
          </a:xfrm>
        </p:spPr>
        <p:txBody>
          <a:bodyPr/>
          <a:lstStyle/>
          <a:p>
            <a:r>
              <a:rPr lang="en-US" b="1" u="sng" dirty="0"/>
              <a:t>_____</a:t>
            </a:r>
            <a:r>
              <a:rPr lang="en-US" dirty="0"/>
              <a:t> is produced from splitting</a:t>
            </a:r>
            <a:r>
              <a:rPr lang="en-US" b="1" u="sng" dirty="0"/>
              <a:t> _____</a:t>
            </a:r>
            <a:r>
              <a:rPr lang="en-US" dirty="0"/>
              <a:t>. Oxygen will diffuse out of the chloroplast and leave the plant.</a:t>
            </a:r>
          </a:p>
          <a:p>
            <a:r>
              <a:rPr lang="en-US" dirty="0"/>
              <a:t>NADP+ was converted to </a:t>
            </a:r>
            <a:r>
              <a:rPr lang="en-US" b="1" u="sng" dirty="0"/>
              <a:t>________ </a:t>
            </a:r>
            <a:r>
              <a:rPr lang="en-US" dirty="0"/>
              <a:t>(an electron carrier)</a:t>
            </a:r>
          </a:p>
          <a:p>
            <a:r>
              <a:rPr lang="en-US" dirty="0"/>
              <a:t>ADP was converted to </a:t>
            </a:r>
            <a:r>
              <a:rPr lang="en-US" b="1" u="sng" dirty="0"/>
              <a:t>______</a:t>
            </a:r>
            <a:r>
              <a:rPr lang="en-US" dirty="0"/>
              <a:t> through chemiosmosis.</a:t>
            </a:r>
          </a:p>
          <a:p>
            <a:endParaRPr lang="en-US" dirty="0"/>
          </a:p>
          <a:p>
            <a:r>
              <a:rPr lang="en-US" dirty="0"/>
              <a:t>ATP and NADPH are used in the next set of </a:t>
            </a:r>
          </a:p>
          <a:p>
            <a:pPr marL="0" indent="0">
              <a:buNone/>
            </a:pPr>
            <a:r>
              <a:rPr lang="en-US" dirty="0"/>
              <a:t>reactions called the Calvin Cycle. </a:t>
            </a:r>
          </a:p>
          <a:p>
            <a:endParaRPr lang="en-US" dirty="0"/>
          </a:p>
        </p:txBody>
      </p:sp>
      <p:pic>
        <p:nvPicPr>
          <p:cNvPr id="13314" name="Picture 2" descr="Image result for light reactions summary">
            <a:extLst>
              <a:ext uri="{FF2B5EF4-FFF2-40B4-BE49-F238E27FC236}">
                <a16:creationId xmlns:a16="http://schemas.microsoft.com/office/drawing/2014/main" id="{85A55573-BC34-412D-A5D8-B31206A6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382" y="3799057"/>
            <a:ext cx="3704931" cy="305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2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age result for calvin cycle">
            <a:extLst>
              <a:ext uri="{FF2B5EF4-FFF2-40B4-BE49-F238E27FC236}">
                <a16:creationId xmlns:a16="http://schemas.microsoft.com/office/drawing/2014/main" id="{0B5DB44F-CBCB-4113-9A79-29C7FF768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7" r="678" b="-4"/>
          <a:stretch/>
        </p:blipFill>
        <p:spPr bwMode="auto">
          <a:xfrm>
            <a:off x="6338316" y="1904281"/>
            <a:ext cx="5074070" cy="42726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FD7ED4-A064-4C92-8F7A-EC9D87DCDB29}"/>
              </a:ext>
            </a:extLst>
          </p:cNvPr>
          <p:cNvSpPr>
            <a:spLocks noGrp="1"/>
          </p:cNvSpPr>
          <p:nvPr>
            <p:ph type="title"/>
          </p:nvPr>
        </p:nvSpPr>
        <p:spPr>
          <a:xfrm>
            <a:off x="838200" y="365125"/>
            <a:ext cx="10515600" cy="1325563"/>
          </a:xfrm>
        </p:spPr>
        <p:txBody>
          <a:bodyPr>
            <a:normAutofit/>
          </a:bodyPr>
          <a:lstStyle/>
          <a:p>
            <a:r>
              <a:rPr lang="en-US" dirty="0"/>
              <a:t>Photosynthesis- Stage 2 The Calvin Cycle</a:t>
            </a:r>
          </a:p>
        </p:txBody>
      </p:sp>
      <p:sp>
        <p:nvSpPr>
          <p:cNvPr id="3" name="Content Placeholder 2">
            <a:extLst>
              <a:ext uri="{FF2B5EF4-FFF2-40B4-BE49-F238E27FC236}">
                <a16:creationId xmlns:a16="http://schemas.microsoft.com/office/drawing/2014/main" id="{CB5B94B7-36FB-4286-8E7A-7A044533E70C}"/>
              </a:ext>
            </a:extLst>
          </p:cNvPr>
          <p:cNvSpPr>
            <a:spLocks noGrp="1"/>
          </p:cNvSpPr>
          <p:nvPr>
            <p:ph idx="1"/>
          </p:nvPr>
        </p:nvSpPr>
        <p:spPr>
          <a:xfrm>
            <a:off x="838200" y="1825625"/>
            <a:ext cx="5015484" cy="4351338"/>
          </a:xfrm>
        </p:spPr>
        <p:txBody>
          <a:bodyPr>
            <a:normAutofit/>
          </a:bodyPr>
          <a:lstStyle/>
          <a:p>
            <a:r>
              <a:rPr lang="en-US" dirty="0"/>
              <a:t>The </a:t>
            </a:r>
            <a:r>
              <a:rPr lang="en-US" b="1" u="sng" dirty="0"/>
              <a:t>_______________</a:t>
            </a:r>
            <a:r>
              <a:rPr lang="en-US" dirty="0"/>
              <a:t>is a series of enzyme assisted chemical reactions that creates 3 carbon sugars from CO</a:t>
            </a:r>
            <a:r>
              <a:rPr lang="en-US" baseline="-25000" dirty="0"/>
              <a:t>2.</a:t>
            </a:r>
          </a:p>
          <a:p>
            <a:r>
              <a:rPr lang="en-US" dirty="0"/>
              <a:t>Making Organic compounds from inorganic CO</a:t>
            </a:r>
            <a:r>
              <a:rPr lang="en-US" baseline="-25000" dirty="0"/>
              <a:t>2 </a:t>
            </a:r>
            <a:r>
              <a:rPr lang="en-US" dirty="0"/>
              <a:t>is called </a:t>
            </a:r>
            <a:r>
              <a:rPr lang="en-US" b="1" u="sng" dirty="0"/>
              <a:t>_____________</a:t>
            </a:r>
            <a:r>
              <a:rPr lang="en-US" dirty="0"/>
              <a:t>. </a:t>
            </a:r>
          </a:p>
          <a:p>
            <a:r>
              <a:rPr lang="en-US" dirty="0"/>
              <a:t>The Calvin Cycle occurs in the</a:t>
            </a:r>
            <a:r>
              <a:rPr lang="en-US" b="1" u="sng" dirty="0"/>
              <a:t> ________ </a:t>
            </a:r>
            <a:r>
              <a:rPr lang="en-US" dirty="0"/>
              <a:t>of the chloroplast.</a:t>
            </a:r>
          </a:p>
        </p:txBody>
      </p:sp>
    </p:spTree>
    <p:extLst>
      <p:ext uri="{BB962C8B-B14F-4D97-AF65-F5344CB8AC3E}">
        <p14:creationId xmlns:p14="http://schemas.microsoft.com/office/powerpoint/2010/main" val="23588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8CB5B-79AF-4FA9-90D7-466D88EE4891}"/>
              </a:ext>
            </a:extLst>
          </p:cNvPr>
          <p:cNvSpPr>
            <a:spLocks noGrp="1"/>
          </p:cNvSpPr>
          <p:nvPr>
            <p:ph type="title"/>
          </p:nvPr>
        </p:nvSpPr>
        <p:spPr/>
        <p:txBody>
          <a:bodyPr/>
          <a:lstStyle/>
          <a:p>
            <a:r>
              <a:rPr lang="en-US" dirty="0"/>
              <a:t>Calvin Cycle</a:t>
            </a:r>
          </a:p>
        </p:txBody>
      </p:sp>
      <p:sp>
        <p:nvSpPr>
          <p:cNvPr id="3" name="Content Placeholder 2">
            <a:extLst>
              <a:ext uri="{FF2B5EF4-FFF2-40B4-BE49-F238E27FC236}">
                <a16:creationId xmlns:a16="http://schemas.microsoft.com/office/drawing/2014/main" id="{C34D8353-F660-4B1A-AA61-EEE5A4299422}"/>
              </a:ext>
            </a:extLst>
          </p:cNvPr>
          <p:cNvSpPr>
            <a:spLocks noGrp="1"/>
          </p:cNvSpPr>
          <p:nvPr>
            <p:ph idx="1"/>
          </p:nvPr>
        </p:nvSpPr>
        <p:spPr/>
        <p:txBody>
          <a:bodyPr>
            <a:normAutofit/>
          </a:bodyPr>
          <a:lstStyle/>
          <a:p>
            <a:pPr marL="742950" indent="-742950">
              <a:buFontTx/>
              <a:buNone/>
            </a:pPr>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Carbohydrates are created</a:t>
            </a:r>
          </a:p>
          <a:p>
            <a:pPr marL="742950" indent="-742950">
              <a:buFontTx/>
              <a:buAutoNum type="arabicPeriod"/>
            </a:pPr>
            <a:r>
              <a:rPr lang="en-US" altLang="en-US" b="1" u="sng" dirty="0">
                <a:latin typeface="Times New Roman" panose="02020603050405020304" pitchFamily="18" charset="0"/>
                <a:ea typeface="ＭＳ Ｐゴシック" panose="020B0600070205080204" pitchFamily="34" charset="-128"/>
                <a:cs typeface="Times New Roman" panose="02020603050405020304" pitchFamily="18" charset="0"/>
              </a:rPr>
              <a:t>_____</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and </a:t>
            </a:r>
            <a:r>
              <a:rPr lang="en-US" altLang="en-US" b="1" u="sng" dirty="0">
                <a:latin typeface="Times New Roman" panose="02020603050405020304" pitchFamily="18" charset="0"/>
                <a:ea typeface="ＭＳ Ｐゴシック" panose="020B0600070205080204" pitchFamily="34" charset="-128"/>
                <a:cs typeface="Times New Roman" panose="02020603050405020304" pitchFamily="18" charset="0"/>
              </a:rPr>
              <a:t>____________</a:t>
            </a:r>
            <a:r>
              <a:rPr lang="en-US" altLang="en-US" u="sng" dirty="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from the light reactions leave the thylakoid of the grana and enter the stroma</a:t>
            </a:r>
          </a:p>
          <a:p>
            <a:pPr marL="742950" indent="-742950">
              <a:buFontTx/>
              <a:buAutoNum type="arabicPeriod"/>
            </a:pPr>
            <a:r>
              <a:rPr lang="en-US" altLang="en-US" b="1" u="sng" dirty="0">
                <a:latin typeface="Times New Roman" panose="02020603050405020304" pitchFamily="18" charset="0"/>
                <a:ea typeface="ＭＳ Ｐゴシック" panose="020B0600070205080204" pitchFamily="34" charset="-128"/>
                <a:cs typeface="Times New Roman" panose="02020603050405020304" pitchFamily="18" charset="0"/>
              </a:rPr>
              <a:t>________________</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from the air enters the stroma through the </a:t>
            </a:r>
            <a:r>
              <a:rPr lang="en-US" altLang="en-US" b="1" u="sng" dirty="0">
                <a:latin typeface="Times New Roman" panose="02020603050405020304" pitchFamily="18" charset="0"/>
                <a:ea typeface="ＭＳ Ｐゴシック" panose="020B0600070205080204" pitchFamily="34" charset="-128"/>
                <a:cs typeface="Times New Roman" panose="02020603050405020304" pitchFamily="18" charset="0"/>
              </a:rPr>
              <a:t>________</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-small pores in the leaf</a:t>
            </a:r>
          </a:p>
          <a:p>
            <a:pPr marL="742950" indent="-742950">
              <a:buFontTx/>
              <a:buAutoNum type="arabicPeriod"/>
            </a:pPr>
            <a:r>
              <a:rPr lang="en-US" altLang="en-US" b="1" u="sng" dirty="0">
                <a:latin typeface="Times New Roman" panose="02020603050405020304" pitchFamily="18" charset="0"/>
                <a:ea typeface="ＭＳ Ｐゴシック" panose="020B0600070205080204" pitchFamily="34" charset="-128"/>
                <a:cs typeface="Times New Roman" panose="02020603050405020304" pitchFamily="18" charset="0"/>
              </a:rPr>
              <a:t>_____</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is the energy needed to remove the </a:t>
            </a:r>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H+</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from </a:t>
            </a:r>
            <a:r>
              <a:rPr lang="en-US" altLang="en-US" b="1" u="sng" dirty="0">
                <a:latin typeface="Times New Roman" panose="02020603050405020304" pitchFamily="18" charset="0"/>
                <a:ea typeface="ＭＳ Ｐゴシック" panose="020B0600070205080204" pitchFamily="34" charset="-128"/>
                <a:cs typeface="Times New Roman" panose="02020603050405020304" pitchFamily="18" charset="0"/>
              </a:rPr>
              <a:t>______</a:t>
            </a:r>
          </a:p>
          <a:p>
            <a:pPr marL="742950" indent="-742950">
              <a:buFontTx/>
              <a:buAutoNum type="arabicPeriod"/>
            </a:pP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The </a:t>
            </a:r>
            <a:r>
              <a:rPr lang="en-US" altLang="en-US" b="1" u="sng" dirty="0">
                <a:latin typeface="Times New Roman" panose="02020603050405020304" pitchFamily="18" charset="0"/>
                <a:ea typeface="ＭＳ Ｐゴシック" panose="020B0600070205080204" pitchFamily="34" charset="-128"/>
                <a:cs typeface="Times New Roman" panose="02020603050405020304" pitchFamily="18" charset="0"/>
              </a:rPr>
              <a:t>____</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is given to carbon dioxide (CO</a:t>
            </a:r>
            <a:r>
              <a:rPr lang="en-US" altLang="en-US" baseline="-25000" dirty="0">
                <a:latin typeface="Times New Roman" panose="02020603050405020304" pitchFamily="18" charset="0"/>
                <a:ea typeface="ＭＳ Ｐゴシック" panose="020B0600070205080204" pitchFamily="34" charset="-128"/>
                <a:cs typeface="Times New Roman" panose="02020603050405020304" pitchFamily="18" charset="0"/>
              </a:rPr>
              <a:t>2</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to form glucose </a:t>
            </a:r>
            <a:r>
              <a:rPr lang="en-US" altLang="en-US" b="1" u="sng" dirty="0">
                <a:latin typeface="Times New Roman" panose="02020603050405020304" pitchFamily="18" charset="0"/>
                <a:ea typeface="ＭＳ Ｐゴシック" panose="020B0600070205080204" pitchFamily="34" charset="-128"/>
                <a:cs typeface="Times New Roman" panose="02020603050405020304" pitchFamily="18" charset="0"/>
              </a:rPr>
              <a:t>(_____________)</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 this is called </a:t>
            </a:r>
            <a:r>
              <a:rPr lang="en-US" altLang="en-US" b="1" dirty="0">
                <a:latin typeface="Times New Roman" panose="02020603050405020304" pitchFamily="18" charset="0"/>
                <a:ea typeface="ＭＳ Ｐゴシック" panose="020B0600070205080204" pitchFamily="34" charset="-128"/>
                <a:cs typeface="Times New Roman" panose="02020603050405020304" pitchFamily="18" charset="0"/>
              </a:rPr>
              <a:t>carbon fixation</a:t>
            </a:r>
          </a:p>
          <a:p>
            <a:pPr marL="742950" indent="-742950">
              <a:buFontTx/>
              <a:buAutoNum type="arabicPeriod"/>
            </a:pPr>
            <a:r>
              <a:rPr lang="en-US" altLang="en-US" b="1" u="sng" dirty="0">
                <a:latin typeface="Times New Roman" panose="02020603050405020304" pitchFamily="18" charset="0"/>
                <a:ea typeface="ＭＳ Ｐゴシック" panose="020B0600070205080204" pitchFamily="34" charset="-128"/>
                <a:cs typeface="Times New Roman" panose="02020603050405020304" pitchFamily="18" charset="0"/>
              </a:rPr>
              <a:t>___</a:t>
            </a:r>
            <a:r>
              <a:rPr lang="en-US" altLang="ja-JP" dirty="0">
                <a:latin typeface="Times New Roman" panose="02020603050405020304" pitchFamily="18" charset="0"/>
                <a:ea typeface="ＭＳ Ｐゴシック" panose="020B0600070205080204" pitchFamily="34" charset="-128"/>
                <a:cs typeface="Times New Roman" panose="02020603050405020304" pitchFamily="18" charset="0"/>
              </a:rPr>
              <a:t>CO</a:t>
            </a:r>
            <a:r>
              <a:rPr lang="en-US" altLang="ja-JP" baseline="-25000" dirty="0">
                <a:latin typeface="Times New Roman" panose="02020603050405020304" pitchFamily="18" charset="0"/>
                <a:ea typeface="ＭＳ Ｐゴシック" panose="020B0600070205080204" pitchFamily="34" charset="-128"/>
                <a:cs typeface="Times New Roman" panose="02020603050405020304" pitchFamily="18" charset="0"/>
              </a:rPr>
              <a:t>2  </a:t>
            </a:r>
            <a:r>
              <a:rPr lang="en-US" altLang="ja-JP" dirty="0">
                <a:latin typeface="Times New Roman" panose="02020603050405020304" pitchFamily="18" charset="0"/>
                <a:ea typeface="ＭＳ Ｐゴシック" panose="020B0600070205080204" pitchFamily="34" charset="-128"/>
                <a:cs typeface="Times New Roman" panose="02020603050405020304" pitchFamily="18" charset="0"/>
              </a:rPr>
              <a:t>are  needed CO</a:t>
            </a:r>
            <a:r>
              <a:rPr lang="en-US" altLang="ja-JP" baseline="-25000" dirty="0">
                <a:latin typeface="Times New Roman" panose="02020603050405020304" pitchFamily="18" charset="0"/>
                <a:ea typeface="ＭＳ Ｐゴシック" panose="020B0600070205080204" pitchFamily="34" charset="-128"/>
                <a:cs typeface="Times New Roman" panose="02020603050405020304" pitchFamily="18" charset="0"/>
              </a:rPr>
              <a:t>2 </a:t>
            </a:r>
            <a:r>
              <a:rPr lang="en-US" altLang="ja-JP" dirty="0">
                <a:latin typeface="Times New Roman" panose="02020603050405020304" pitchFamily="18" charset="0"/>
                <a:ea typeface="ＭＳ Ｐゴシック" panose="020B0600070205080204" pitchFamily="34" charset="-128"/>
                <a:cs typeface="Times New Roman" panose="02020603050405020304" pitchFamily="18" charset="0"/>
              </a:rPr>
              <a:t>only gives 1 C and C</a:t>
            </a:r>
            <a:r>
              <a:rPr lang="en-US" altLang="ja-JP" baseline="-25000" dirty="0">
                <a:latin typeface="Times New Roman" panose="02020603050405020304" pitchFamily="18" charset="0"/>
                <a:ea typeface="ＭＳ Ｐゴシック" panose="020B0600070205080204" pitchFamily="34" charset="-128"/>
                <a:cs typeface="Times New Roman" panose="02020603050405020304" pitchFamily="18" charset="0"/>
              </a:rPr>
              <a:t>6</a:t>
            </a:r>
            <a:r>
              <a:rPr lang="en-US" altLang="ja-JP" dirty="0">
                <a:latin typeface="Times New Roman" panose="02020603050405020304" pitchFamily="18" charset="0"/>
                <a:ea typeface="ＭＳ Ｐゴシック" panose="020B0600070205080204" pitchFamily="34" charset="-128"/>
                <a:cs typeface="Times New Roman" panose="02020603050405020304" pitchFamily="18" charset="0"/>
              </a:rPr>
              <a:t>H</a:t>
            </a:r>
            <a:r>
              <a:rPr lang="en-US" altLang="ja-JP" baseline="-25000" dirty="0">
                <a:latin typeface="Times New Roman" panose="02020603050405020304" pitchFamily="18" charset="0"/>
                <a:ea typeface="ＭＳ Ｐゴシック" panose="020B0600070205080204" pitchFamily="34" charset="-128"/>
                <a:cs typeface="Times New Roman" panose="02020603050405020304" pitchFamily="18" charset="0"/>
              </a:rPr>
              <a:t>12</a:t>
            </a:r>
            <a:r>
              <a:rPr lang="en-US" altLang="ja-JP" dirty="0">
                <a:latin typeface="Times New Roman" panose="02020603050405020304" pitchFamily="18" charset="0"/>
                <a:ea typeface="ＭＳ Ｐゴシック" panose="020B0600070205080204" pitchFamily="34" charset="-128"/>
                <a:cs typeface="Times New Roman" panose="02020603050405020304" pitchFamily="18" charset="0"/>
              </a:rPr>
              <a:t>O</a:t>
            </a:r>
            <a:r>
              <a:rPr lang="en-US" altLang="ja-JP" baseline="-25000" dirty="0">
                <a:latin typeface="Times New Roman" panose="02020603050405020304" pitchFamily="18" charset="0"/>
                <a:ea typeface="ＭＳ Ｐゴシック" panose="020B0600070205080204" pitchFamily="34" charset="-128"/>
                <a:cs typeface="Times New Roman" panose="02020603050405020304" pitchFamily="18" charset="0"/>
              </a:rPr>
              <a:t>6 </a:t>
            </a:r>
            <a:r>
              <a:rPr lang="en-US" altLang="ja-JP" dirty="0">
                <a:latin typeface="Times New Roman" panose="02020603050405020304" pitchFamily="18" charset="0"/>
                <a:ea typeface="ＭＳ Ｐゴシック" panose="020B0600070205080204" pitchFamily="34" charset="-128"/>
                <a:cs typeface="Times New Roman" panose="02020603050405020304" pitchFamily="18" charset="0"/>
              </a:rPr>
              <a:t> needs 6</a:t>
            </a:r>
            <a:endPar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514350" indent="-514350">
              <a:buFont typeface="+mj-lt"/>
              <a:buAutoNum type="arabicPeriod"/>
            </a:pPr>
            <a:endParaRPr lang="en-US" dirty="0"/>
          </a:p>
        </p:txBody>
      </p:sp>
      <p:sp>
        <p:nvSpPr>
          <p:cNvPr id="6" name="TextBox 5">
            <a:extLst>
              <a:ext uri="{FF2B5EF4-FFF2-40B4-BE49-F238E27FC236}">
                <a16:creationId xmlns:a16="http://schemas.microsoft.com/office/drawing/2014/main" id="{C993C2DE-93F9-404C-B436-9FD3675559CE}"/>
              </a:ext>
            </a:extLst>
          </p:cNvPr>
          <p:cNvSpPr txBox="1"/>
          <p:nvPr/>
        </p:nvSpPr>
        <p:spPr>
          <a:xfrm>
            <a:off x="8226610" y="489761"/>
            <a:ext cx="945965" cy="369332"/>
          </a:xfrm>
          <a:prstGeom prst="rect">
            <a:avLst/>
          </a:prstGeom>
          <a:noFill/>
        </p:spPr>
        <p:txBody>
          <a:bodyPr wrap="none" rtlCol="0">
            <a:spAutoFit/>
          </a:bodyPr>
          <a:lstStyle/>
          <a:p>
            <a:r>
              <a:rPr lang="en-US" dirty="0"/>
              <a:t>stomata</a:t>
            </a:r>
          </a:p>
        </p:txBody>
      </p:sp>
      <p:pic>
        <p:nvPicPr>
          <p:cNvPr id="7" name="Picture 6">
            <a:extLst>
              <a:ext uri="{FF2B5EF4-FFF2-40B4-BE49-F238E27FC236}">
                <a16:creationId xmlns:a16="http://schemas.microsoft.com/office/drawing/2014/main" id="{9B4856E6-A573-4943-AB23-E79C8F340B71}"/>
              </a:ext>
            </a:extLst>
          </p:cNvPr>
          <p:cNvPicPr>
            <a:picLocks noChangeAspect="1"/>
          </p:cNvPicPr>
          <p:nvPr/>
        </p:nvPicPr>
        <p:blipFill>
          <a:blip r:embed="rId2"/>
          <a:stretch>
            <a:fillRect/>
          </a:stretch>
        </p:blipFill>
        <p:spPr>
          <a:xfrm>
            <a:off x="9480745" y="265748"/>
            <a:ext cx="2181225" cy="1752600"/>
          </a:xfrm>
          <a:prstGeom prst="rect">
            <a:avLst/>
          </a:prstGeom>
        </p:spPr>
      </p:pic>
    </p:spTree>
    <p:extLst>
      <p:ext uri="{BB962C8B-B14F-4D97-AF65-F5344CB8AC3E}">
        <p14:creationId xmlns:p14="http://schemas.microsoft.com/office/powerpoint/2010/main" val="69790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5E620-A1F8-4FB6-8BAF-B275B29E7A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1FB0AC-F20C-4F53-9CDC-8044C9AC2462}"/>
              </a:ext>
            </a:extLst>
          </p:cNvPr>
          <p:cNvSpPr>
            <a:spLocks noGrp="1"/>
          </p:cNvSpPr>
          <p:nvPr>
            <p:ph idx="1"/>
          </p:nvPr>
        </p:nvSpPr>
        <p:spPr/>
        <p:txBody>
          <a:bodyPr/>
          <a:lstStyle/>
          <a:p>
            <a:endParaRPr lang="en-US"/>
          </a:p>
        </p:txBody>
      </p:sp>
      <p:pic>
        <p:nvPicPr>
          <p:cNvPr id="4098" name="Picture 2" descr="Image result for photosynthesis">
            <a:extLst>
              <a:ext uri="{FF2B5EF4-FFF2-40B4-BE49-F238E27FC236}">
                <a16:creationId xmlns:a16="http://schemas.microsoft.com/office/drawing/2014/main" id="{39648A60-2C01-4DAB-8B65-375F8A0F3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646" y="1071563"/>
            <a:ext cx="76200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869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DA068-64DB-45C7-9350-FA9E23007615}"/>
              </a:ext>
            </a:extLst>
          </p:cNvPr>
          <p:cNvSpPr>
            <a:spLocks noGrp="1"/>
          </p:cNvSpPr>
          <p:nvPr>
            <p:ph type="title"/>
          </p:nvPr>
        </p:nvSpPr>
        <p:spPr/>
        <p:txBody>
          <a:bodyPr/>
          <a:lstStyle/>
          <a:p>
            <a:r>
              <a:rPr lang="en-US" dirty="0"/>
              <a:t>Bell Ringer</a:t>
            </a:r>
          </a:p>
        </p:txBody>
      </p:sp>
      <p:sp>
        <p:nvSpPr>
          <p:cNvPr id="3" name="Content Placeholder 2">
            <a:extLst>
              <a:ext uri="{FF2B5EF4-FFF2-40B4-BE49-F238E27FC236}">
                <a16:creationId xmlns:a16="http://schemas.microsoft.com/office/drawing/2014/main" id="{6A9DE1D7-1D64-4259-A20B-F99BCBB00544}"/>
              </a:ext>
            </a:extLst>
          </p:cNvPr>
          <p:cNvSpPr>
            <a:spLocks noGrp="1"/>
          </p:cNvSpPr>
          <p:nvPr>
            <p:ph idx="1"/>
          </p:nvPr>
        </p:nvSpPr>
        <p:spPr/>
        <p:txBody>
          <a:bodyPr/>
          <a:lstStyle/>
          <a:p>
            <a:r>
              <a:rPr lang="en-US" dirty="0"/>
              <a:t>Where does most energy come from? How do you get energy?</a:t>
            </a:r>
          </a:p>
          <a:p>
            <a:endParaRPr lang="en-US" dirty="0"/>
          </a:p>
          <a:p>
            <a:r>
              <a:rPr lang="en-US" dirty="0"/>
              <a:t>What processes are involved with you obtaining energy. (list as many as possible)</a:t>
            </a:r>
          </a:p>
        </p:txBody>
      </p:sp>
    </p:spTree>
    <p:extLst>
      <p:ext uri="{BB962C8B-B14F-4D97-AF65-F5344CB8AC3E}">
        <p14:creationId xmlns:p14="http://schemas.microsoft.com/office/powerpoint/2010/main" val="2984492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B7475-2EA5-4A56-BAE3-BAE3A9F749C5}"/>
              </a:ext>
            </a:extLst>
          </p:cNvPr>
          <p:cNvSpPr>
            <a:spLocks noGrp="1"/>
          </p:cNvSpPr>
          <p:nvPr>
            <p:ph type="title"/>
          </p:nvPr>
        </p:nvSpPr>
        <p:spPr/>
        <p:txBody>
          <a:bodyPr/>
          <a:lstStyle/>
          <a:p>
            <a:r>
              <a:rPr lang="en-US" dirty="0"/>
              <a:t>Factors that Affect Photosynthesis</a:t>
            </a:r>
          </a:p>
        </p:txBody>
      </p:sp>
      <p:sp>
        <p:nvSpPr>
          <p:cNvPr id="3" name="Content Placeholder 2">
            <a:extLst>
              <a:ext uri="{FF2B5EF4-FFF2-40B4-BE49-F238E27FC236}">
                <a16:creationId xmlns:a16="http://schemas.microsoft.com/office/drawing/2014/main" id="{4704E4B1-CD4B-4998-9016-08D5F9F36665}"/>
              </a:ext>
            </a:extLst>
          </p:cNvPr>
          <p:cNvSpPr>
            <a:spLocks noGrp="1"/>
          </p:cNvSpPr>
          <p:nvPr>
            <p:ph idx="1"/>
          </p:nvPr>
        </p:nvSpPr>
        <p:spPr/>
        <p:txBody>
          <a:bodyPr/>
          <a:lstStyle/>
          <a:p>
            <a:r>
              <a:rPr lang="en-US" b="1" u="sng" dirty="0"/>
              <a:t>_________________</a:t>
            </a:r>
            <a:r>
              <a:rPr lang="en-US" dirty="0"/>
              <a:t>As light intensity is increased the rate of  photosynthesis increased until the maximum rate of photosynthesis is achieved.</a:t>
            </a:r>
          </a:p>
          <a:p>
            <a:pPr marL="0" indent="0">
              <a:buNone/>
            </a:pPr>
            <a:r>
              <a:rPr lang="en-US" dirty="0"/>
              <a:t>_________________- Increased temperature increases the rate of photosynthesis until the enzymes become ineffective due to high temperatures.</a:t>
            </a:r>
          </a:p>
          <a:p>
            <a:r>
              <a:rPr lang="en-US" b="1" u="sng" dirty="0"/>
              <a:t>____________________</a:t>
            </a:r>
            <a:r>
              <a:rPr lang="en-US" dirty="0"/>
              <a:t>Increasing the CO</a:t>
            </a:r>
            <a:r>
              <a:rPr lang="en-US" baseline="-25000" dirty="0"/>
              <a:t>2</a:t>
            </a:r>
            <a:r>
              <a:rPr lang="en-US" dirty="0"/>
              <a:t> levels increases the rate of photosynthesis until the rate of photosynthesis levels off. </a:t>
            </a:r>
          </a:p>
        </p:txBody>
      </p:sp>
    </p:spTree>
    <p:extLst>
      <p:ext uri="{BB962C8B-B14F-4D97-AF65-F5344CB8AC3E}">
        <p14:creationId xmlns:p14="http://schemas.microsoft.com/office/powerpoint/2010/main" val="35607692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3286A-6096-45B7-9F1E-7E727417E4A8}"/>
              </a:ext>
            </a:extLst>
          </p:cNvPr>
          <p:cNvSpPr>
            <a:spLocks noGrp="1"/>
          </p:cNvSpPr>
          <p:nvPr>
            <p:ph type="title"/>
          </p:nvPr>
        </p:nvSpPr>
        <p:spPr/>
        <p:txBody>
          <a:bodyPr/>
          <a:lstStyle/>
          <a:p>
            <a:r>
              <a:rPr lang="en-US" dirty="0"/>
              <a:t>Factors that Affect Photosynthesis</a:t>
            </a:r>
          </a:p>
        </p:txBody>
      </p:sp>
      <p:pic>
        <p:nvPicPr>
          <p:cNvPr id="6" name="Content Placeholder 5">
            <a:extLst>
              <a:ext uri="{FF2B5EF4-FFF2-40B4-BE49-F238E27FC236}">
                <a16:creationId xmlns:a16="http://schemas.microsoft.com/office/drawing/2014/main" id="{CEB850E1-9DB4-4743-A58C-1F14E43710A1}"/>
              </a:ext>
            </a:extLst>
          </p:cNvPr>
          <p:cNvPicPr>
            <a:picLocks noGrp="1" noChangeAspect="1"/>
          </p:cNvPicPr>
          <p:nvPr>
            <p:ph idx="1"/>
          </p:nvPr>
        </p:nvPicPr>
        <p:blipFill>
          <a:blip r:embed="rId2"/>
          <a:stretch>
            <a:fillRect/>
          </a:stretch>
        </p:blipFill>
        <p:spPr>
          <a:xfrm>
            <a:off x="8046719" y="2281037"/>
            <a:ext cx="3042432" cy="2839603"/>
          </a:xfrm>
          <a:prstGeom prst="rect">
            <a:avLst/>
          </a:prstGeom>
        </p:spPr>
      </p:pic>
      <p:pic>
        <p:nvPicPr>
          <p:cNvPr id="5" name="Picture 4">
            <a:extLst>
              <a:ext uri="{FF2B5EF4-FFF2-40B4-BE49-F238E27FC236}">
                <a16:creationId xmlns:a16="http://schemas.microsoft.com/office/drawing/2014/main" id="{1BFFFFF7-0102-47B5-B6F0-8CA4A20B9172}"/>
              </a:ext>
            </a:extLst>
          </p:cNvPr>
          <p:cNvPicPr>
            <a:picLocks noChangeAspect="1"/>
          </p:cNvPicPr>
          <p:nvPr/>
        </p:nvPicPr>
        <p:blipFill>
          <a:blip r:embed="rId3"/>
          <a:stretch>
            <a:fillRect/>
          </a:stretch>
        </p:blipFill>
        <p:spPr>
          <a:xfrm>
            <a:off x="1159118" y="2401094"/>
            <a:ext cx="2913799" cy="2719546"/>
          </a:xfrm>
          <a:prstGeom prst="rect">
            <a:avLst/>
          </a:prstGeom>
        </p:spPr>
      </p:pic>
      <p:pic>
        <p:nvPicPr>
          <p:cNvPr id="8" name="Picture 7">
            <a:extLst>
              <a:ext uri="{FF2B5EF4-FFF2-40B4-BE49-F238E27FC236}">
                <a16:creationId xmlns:a16="http://schemas.microsoft.com/office/drawing/2014/main" id="{7592BC7F-E221-4031-9471-92862EB89FA8}"/>
              </a:ext>
            </a:extLst>
          </p:cNvPr>
          <p:cNvPicPr>
            <a:picLocks noChangeAspect="1"/>
          </p:cNvPicPr>
          <p:nvPr/>
        </p:nvPicPr>
        <p:blipFill>
          <a:blip r:embed="rId4"/>
          <a:stretch>
            <a:fillRect/>
          </a:stretch>
        </p:blipFill>
        <p:spPr>
          <a:xfrm>
            <a:off x="4331603" y="2110154"/>
            <a:ext cx="3528793" cy="3230167"/>
          </a:xfrm>
          <a:prstGeom prst="rect">
            <a:avLst/>
          </a:prstGeom>
        </p:spPr>
      </p:pic>
    </p:spTree>
    <p:extLst>
      <p:ext uri="{BB962C8B-B14F-4D97-AF65-F5344CB8AC3E}">
        <p14:creationId xmlns:p14="http://schemas.microsoft.com/office/powerpoint/2010/main" val="48567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45E8-84A3-45FD-9D4E-61E609E3507C}"/>
              </a:ext>
            </a:extLst>
          </p:cNvPr>
          <p:cNvSpPr>
            <a:spLocks noGrp="1"/>
          </p:cNvSpPr>
          <p:nvPr>
            <p:ph type="title"/>
          </p:nvPr>
        </p:nvSpPr>
        <p:spPr/>
        <p:txBody>
          <a:bodyPr/>
          <a:lstStyle/>
          <a:p>
            <a:r>
              <a:rPr lang="en-US" dirty="0"/>
              <a:t>Alternate Pathways to Carbon Fixation</a:t>
            </a:r>
          </a:p>
        </p:txBody>
      </p:sp>
      <p:sp>
        <p:nvSpPr>
          <p:cNvPr id="3" name="Content Placeholder 2">
            <a:extLst>
              <a:ext uri="{FF2B5EF4-FFF2-40B4-BE49-F238E27FC236}">
                <a16:creationId xmlns:a16="http://schemas.microsoft.com/office/drawing/2014/main" id="{9FC6AF62-59B1-4C59-9D66-823C2B3223DF}"/>
              </a:ext>
            </a:extLst>
          </p:cNvPr>
          <p:cNvSpPr>
            <a:spLocks noGrp="1"/>
          </p:cNvSpPr>
          <p:nvPr>
            <p:ph idx="1"/>
          </p:nvPr>
        </p:nvSpPr>
        <p:spPr/>
        <p:txBody>
          <a:bodyPr/>
          <a:lstStyle/>
          <a:p>
            <a:r>
              <a:rPr lang="en-US" dirty="0"/>
              <a:t>_________________-partially close their stomata (leaf pores). Examples include crab grass, corn (maize) and sugar cane. They function with low levels of CO</a:t>
            </a:r>
            <a:r>
              <a:rPr lang="en-US" baseline="-25000" dirty="0"/>
              <a:t>2</a:t>
            </a:r>
            <a:r>
              <a:rPr lang="en-US" dirty="0"/>
              <a:t> and high levels of O</a:t>
            </a:r>
            <a:r>
              <a:rPr lang="en-US" baseline="-25000" dirty="0"/>
              <a:t>2</a:t>
            </a:r>
            <a:r>
              <a:rPr lang="en-US" dirty="0"/>
              <a:t>. </a:t>
            </a:r>
          </a:p>
          <a:p>
            <a:r>
              <a:rPr lang="en-US" dirty="0"/>
              <a:t>__________________(</a:t>
            </a:r>
            <a:r>
              <a:rPr lang="en-US" dirty="0" err="1"/>
              <a:t>crassulacean</a:t>
            </a:r>
            <a:r>
              <a:rPr lang="en-US" dirty="0"/>
              <a:t> acid metabolism)- a water conserving pathway. They open their stomata at night to prevent water loss. Store CO2 as organic compounds at night then release them during the day to be used during the Calvin cycle.</a:t>
            </a:r>
          </a:p>
        </p:txBody>
      </p:sp>
      <p:pic>
        <p:nvPicPr>
          <p:cNvPr id="16386" name="Picture 2" descr="Image result for c4 plant">
            <a:extLst>
              <a:ext uri="{FF2B5EF4-FFF2-40B4-BE49-F238E27FC236}">
                <a16:creationId xmlns:a16="http://schemas.microsoft.com/office/drawing/2014/main" id="{035A948E-A685-444B-B9D8-5F2D4A686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305" y="4403188"/>
            <a:ext cx="3900743" cy="230124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Image result for cam plants">
            <a:extLst>
              <a:ext uri="{FF2B5EF4-FFF2-40B4-BE49-F238E27FC236}">
                <a16:creationId xmlns:a16="http://schemas.microsoft.com/office/drawing/2014/main" id="{3AE456D8-FAF3-4ECD-AFEC-97F95BE67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791" y="4683250"/>
            <a:ext cx="3110151" cy="206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386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286CA-15A2-4EE9-B2C5-CB4B4614786A}"/>
              </a:ext>
            </a:extLst>
          </p:cNvPr>
          <p:cNvSpPr>
            <a:spLocks noGrp="1"/>
          </p:cNvSpPr>
          <p:nvPr>
            <p:ph type="title"/>
          </p:nvPr>
        </p:nvSpPr>
        <p:spPr/>
        <p:txBody>
          <a:bodyPr/>
          <a:lstStyle/>
          <a:p>
            <a:r>
              <a:rPr lang="en-US" dirty="0"/>
              <a:t>Bell Ringer</a:t>
            </a:r>
          </a:p>
        </p:txBody>
      </p:sp>
      <p:sp>
        <p:nvSpPr>
          <p:cNvPr id="3" name="Content Placeholder 2">
            <a:extLst>
              <a:ext uri="{FF2B5EF4-FFF2-40B4-BE49-F238E27FC236}">
                <a16:creationId xmlns:a16="http://schemas.microsoft.com/office/drawing/2014/main" id="{402C075E-77E2-4191-ABDC-6784D3AE4B6D}"/>
              </a:ext>
            </a:extLst>
          </p:cNvPr>
          <p:cNvSpPr>
            <a:spLocks noGrp="1"/>
          </p:cNvSpPr>
          <p:nvPr>
            <p:ph idx="1"/>
          </p:nvPr>
        </p:nvSpPr>
        <p:spPr/>
        <p:txBody>
          <a:bodyPr>
            <a:normAutofit/>
          </a:bodyPr>
          <a:lstStyle/>
          <a:p>
            <a:r>
              <a:rPr lang="en-US" sz="4000" dirty="0"/>
              <a:t>Explain how increased global temperature could affect plants.</a:t>
            </a:r>
          </a:p>
        </p:txBody>
      </p:sp>
    </p:spTree>
    <p:extLst>
      <p:ext uri="{BB962C8B-B14F-4D97-AF65-F5344CB8AC3E}">
        <p14:creationId xmlns:p14="http://schemas.microsoft.com/office/powerpoint/2010/main" val="1724121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0768-8856-4BB0-B888-1F029577AD9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91EACBF-45AC-4F75-8E4A-0759E112648C}"/>
              </a:ext>
            </a:extLst>
          </p:cNvPr>
          <p:cNvSpPr>
            <a:spLocks noGrp="1"/>
          </p:cNvSpPr>
          <p:nvPr>
            <p:ph idx="1"/>
          </p:nvPr>
        </p:nvSpPr>
        <p:spPr/>
        <p:txBody>
          <a:bodyPr>
            <a:normAutofit/>
          </a:bodyPr>
          <a:lstStyle/>
          <a:p>
            <a:r>
              <a:rPr lang="en-US" dirty="0"/>
              <a:t>All living things need energy to survive.</a:t>
            </a:r>
          </a:p>
          <a:p>
            <a:r>
              <a:rPr lang="en-US" dirty="0"/>
              <a:t>Almost all of the energy  used by organisms comes from the </a:t>
            </a:r>
            <a:r>
              <a:rPr lang="en-US" b="1" u="sng" dirty="0"/>
              <a:t>_____</a:t>
            </a:r>
            <a:r>
              <a:rPr lang="en-US" dirty="0"/>
              <a:t>.</a:t>
            </a:r>
          </a:p>
          <a:p>
            <a:r>
              <a:rPr lang="en-US" dirty="0"/>
              <a:t>Organisms that can use the sun to create food  are called </a:t>
            </a:r>
            <a:r>
              <a:rPr lang="en-US" b="1" u="sng" dirty="0"/>
              <a:t>______________</a:t>
            </a:r>
            <a:r>
              <a:rPr lang="en-US" dirty="0"/>
              <a:t>. </a:t>
            </a:r>
          </a:p>
          <a:p>
            <a:pPr lvl="1"/>
            <a:r>
              <a:rPr lang="en-US" dirty="0"/>
              <a:t>Auto-_______    </a:t>
            </a:r>
            <a:r>
              <a:rPr lang="en-US" dirty="0" err="1"/>
              <a:t>Troph</a:t>
            </a:r>
            <a:r>
              <a:rPr lang="en-US" dirty="0"/>
              <a:t>-</a:t>
            </a:r>
            <a:r>
              <a:rPr lang="en-US" b="1" u="sng" dirty="0"/>
              <a:t>______________</a:t>
            </a:r>
          </a:p>
          <a:p>
            <a:pPr lvl="1"/>
            <a:r>
              <a:rPr lang="en-US" dirty="0"/>
              <a:t>Examples include: algae, plants, some protists and some prokaryotes. </a:t>
            </a:r>
          </a:p>
          <a:p>
            <a:pPr lvl="1"/>
            <a:endParaRPr lang="en-US" dirty="0"/>
          </a:p>
          <a:p>
            <a:r>
              <a:rPr lang="en-US" dirty="0"/>
              <a:t>Even organisms that are not autotrophs rely on autotrophs for energy either directly (herbivores) or indirectly (higher level consumers).</a:t>
            </a:r>
          </a:p>
          <a:p>
            <a:pPr lvl="1"/>
            <a:r>
              <a:rPr lang="en-US" b="1" u="sng" dirty="0"/>
              <a:t>___________________</a:t>
            </a:r>
            <a:r>
              <a:rPr lang="en-US" dirty="0"/>
              <a:t>- must get energy from the food they eat. </a:t>
            </a:r>
          </a:p>
          <a:p>
            <a:pPr lvl="1"/>
            <a:endParaRPr lang="en-US" dirty="0"/>
          </a:p>
        </p:txBody>
      </p:sp>
      <p:pic>
        <p:nvPicPr>
          <p:cNvPr id="4" name="Picture 3">
            <a:extLst>
              <a:ext uri="{FF2B5EF4-FFF2-40B4-BE49-F238E27FC236}">
                <a16:creationId xmlns:a16="http://schemas.microsoft.com/office/drawing/2014/main" id="{C89EEC6F-1536-4DBC-AA31-8B38ADE4C23C}"/>
              </a:ext>
            </a:extLst>
          </p:cNvPr>
          <p:cNvPicPr>
            <a:picLocks noChangeAspect="1"/>
          </p:cNvPicPr>
          <p:nvPr/>
        </p:nvPicPr>
        <p:blipFill>
          <a:blip r:embed="rId2"/>
          <a:stretch>
            <a:fillRect/>
          </a:stretch>
        </p:blipFill>
        <p:spPr>
          <a:xfrm>
            <a:off x="8623496" y="127277"/>
            <a:ext cx="2912012" cy="2240884"/>
          </a:xfrm>
          <a:prstGeom prst="rect">
            <a:avLst/>
          </a:prstGeom>
        </p:spPr>
      </p:pic>
    </p:spTree>
    <p:extLst>
      <p:ext uri="{BB962C8B-B14F-4D97-AF65-F5344CB8AC3E}">
        <p14:creationId xmlns:p14="http://schemas.microsoft.com/office/powerpoint/2010/main" val="3786325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011C4-1992-4573-A00D-3B61EC91F1D8}"/>
              </a:ext>
            </a:extLst>
          </p:cNvPr>
          <p:cNvSpPr>
            <a:spLocks noGrp="1"/>
          </p:cNvSpPr>
          <p:nvPr>
            <p:ph type="title"/>
          </p:nvPr>
        </p:nvSpPr>
        <p:spPr/>
        <p:txBody>
          <a:bodyPr/>
          <a:lstStyle/>
          <a:p>
            <a:r>
              <a:rPr lang="en-US" dirty="0"/>
              <a:t>Photosynthesis</a:t>
            </a:r>
          </a:p>
        </p:txBody>
      </p:sp>
      <p:sp>
        <p:nvSpPr>
          <p:cNvPr id="3" name="Content Placeholder 2">
            <a:extLst>
              <a:ext uri="{FF2B5EF4-FFF2-40B4-BE49-F238E27FC236}">
                <a16:creationId xmlns:a16="http://schemas.microsoft.com/office/drawing/2014/main" id="{373DB202-8364-4C17-B615-0D753946B1C0}"/>
              </a:ext>
            </a:extLst>
          </p:cNvPr>
          <p:cNvSpPr>
            <a:spLocks noGrp="1"/>
          </p:cNvSpPr>
          <p:nvPr>
            <p:ph idx="1"/>
          </p:nvPr>
        </p:nvSpPr>
        <p:spPr/>
        <p:txBody>
          <a:bodyPr/>
          <a:lstStyle/>
          <a:p>
            <a:r>
              <a:rPr lang="en-US" b="1" u="sng" dirty="0"/>
              <a:t>___________________________-</a:t>
            </a:r>
            <a:r>
              <a:rPr lang="en-US" b="1" dirty="0"/>
              <a:t> </a:t>
            </a:r>
            <a:r>
              <a:rPr lang="en-US" dirty="0"/>
              <a:t>is a series of complex chemical reactions that converts </a:t>
            </a:r>
            <a:r>
              <a:rPr lang="en-US" b="1" u="sng" dirty="0"/>
              <a:t>_________________</a:t>
            </a:r>
            <a:r>
              <a:rPr lang="en-US" dirty="0"/>
              <a:t>from the sun into </a:t>
            </a:r>
            <a:r>
              <a:rPr lang="en-US" b="1" u="sng" dirty="0"/>
              <a:t>___________________</a:t>
            </a:r>
            <a:r>
              <a:rPr lang="en-US" dirty="0"/>
              <a:t>in the form of organic compounds (i.e. carbohydrates). </a:t>
            </a:r>
          </a:p>
        </p:txBody>
      </p:sp>
      <p:sp>
        <p:nvSpPr>
          <p:cNvPr id="6" name="TextBox 5">
            <a:extLst>
              <a:ext uri="{FF2B5EF4-FFF2-40B4-BE49-F238E27FC236}">
                <a16:creationId xmlns:a16="http://schemas.microsoft.com/office/drawing/2014/main" id="{AF58618B-E8F5-4C33-A6E7-43E16E4D237E}"/>
              </a:ext>
            </a:extLst>
          </p:cNvPr>
          <p:cNvSpPr txBox="1"/>
          <p:nvPr/>
        </p:nvSpPr>
        <p:spPr>
          <a:xfrm>
            <a:off x="8088923" y="4001294"/>
            <a:ext cx="2025748" cy="646331"/>
          </a:xfrm>
          <a:prstGeom prst="rect">
            <a:avLst/>
          </a:prstGeom>
          <a:noFill/>
        </p:spPr>
        <p:txBody>
          <a:bodyPr wrap="square" rtlCol="0">
            <a:spAutoFit/>
          </a:bodyPr>
          <a:lstStyle/>
          <a:p>
            <a:r>
              <a:rPr lang="en-US" dirty="0">
                <a:sym typeface="Wingdings" panose="05000000000000000000" pitchFamily="2" charset="2"/>
              </a:rPr>
              <a:t>Know this diagram!</a:t>
            </a:r>
            <a:endParaRPr lang="en-US" dirty="0"/>
          </a:p>
        </p:txBody>
      </p:sp>
      <p:pic>
        <p:nvPicPr>
          <p:cNvPr id="6146" name="Picture 2" descr="Image result for photosynthesis">
            <a:extLst>
              <a:ext uri="{FF2B5EF4-FFF2-40B4-BE49-F238E27FC236}">
                <a16:creationId xmlns:a16="http://schemas.microsoft.com/office/drawing/2014/main" id="{EE74A4FB-68B8-498B-A2A8-57A0D0A9B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974" y="3096832"/>
            <a:ext cx="5029053" cy="364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54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7E27-6D62-49B2-9984-C9AAD6AA18A6}"/>
              </a:ext>
            </a:extLst>
          </p:cNvPr>
          <p:cNvSpPr>
            <a:spLocks noGrp="1"/>
          </p:cNvSpPr>
          <p:nvPr>
            <p:ph type="title"/>
          </p:nvPr>
        </p:nvSpPr>
        <p:spPr/>
        <p:txBody>
          <a:bodyPr/>
          <a:lstStyle/>
          <a:p>
            <a:r>
              <a:rPr lang="en-US" dirty="0"/>
              <a:t>Photosynthesis</a:t>
            </a:r>
          </a:p>
        </p:txBody>
      </p:sp>
      <p:sp>
        <p:nvSpPr>
          <p:cNvPr id="3" name="Content Placeholder 2">
            <a:extLst>
              <a:ext uri="{FF2B5EF4-FFF2-40B4-BE49-F238E27FC236}">
                <a16:creationId xmlns:a16="http://schemas.microsoft.com/office/drawing/2014/main" id="{3771953C-E8AA-4DAD-949F-C5AB98C655FA}"/>
              </a:ext>
            </a:extLst>
          </p:cNvPr>
          <p:cNvSpPr>
            <a:spLocks noGrp="1"/>
          </p:cNvSpPr>
          <p:nvPr>
            <p:ph idx="1"/>
          </p:nvPr>
        </p:nvSpPr>
        <p:spPr/>
        <p:txBody>
          <a:bodyPr/>
          <a:lstStyle/>
          <a:p>
            <a:r>
              <a:rPr lang="en-US" dirty="0"/>
              <a:t>The molecules used (</a:t>
            </a:r>
            <a:r>
              <a:rPr lang="en-US" b="1" u="sng" dirty="0"/>
              <a:t>_____________</a:t>
            </a:r>
            <a:r>
              <a:rPr lang="en-US" dirty="0"/>
              <a:t>) during photosynthesis include:</a:t>
            </a:r>
          </a:p>
          <a:p>
            <a:pPr lvl="1"/>
            <a:r>
              <a:rPr lang="en-US" dirty="0"/>
              <a:t>Carbon Dioxide (CO</a:t>
            </a:r>
            <a:r>
              <a:rPr lang="en-US" baseline="-25000" dirty="0"/>
              <a:t>2</a:t>
            </a:r>
            <a:r>
              <a:rPr lang="en-US" dirty="0"/>
              <a:t>)</a:t>
            </a:r>
            <a:r>
              <a:rPr lang="en-US" baseline="-25000" dirty="0"/>
              <a:t> , </a:t>
            </a:r>
            <a:r>
              <a:rPr lang="en-US" dirty="0"/>
              <a:t>Water (H</a:t>
            </a:r>
            <a:r>
              <a:rPr lang="en-US" baseline="-25000" dirty="0"/>
              <a:t>2</a:t>
            </a:r>
            <a:r>
              <a:rPr lang="en-US" dirty="0"/>
              <a:t>O)</a:t>
            </a:r>
          </a:p>
          <a:p>
            <a:r>
              <a:rPr lang="en-US" dirty="0"/>
              <a:t>The molecules </a:t>
            </a:r>
            <a:r>
              <a:rPr lang="en-US" b="1" u="sng" dirty="0"/>
              <a:t>____________</a:t>
            </a:r>
            <a:r>
              <a:rPr lang="en-US" dirty="0"/>
              <a:t> (products) include:</a:t>
            </a:r>
          </a:p>
          <a:p>
            <a:pPr lvl="1"/>
            <a:r>
              <a:rPr lang="en-US" dirty="0"/>
              <a:t>Glucose (C</a:t>
            </a:r>
            <a:r>
              <a:rPr lang="en-US" baseline="-25000" dirty="0"/>
              <a:t>6</a:t>
            </a:r>
            <a:r>
              <a:rPr lang="en-US" dirty="0"/>
              <a:t>H</a:t>
            </a:r>
            <a:r>
              <a:rPr lang="en-US" baseline="-25000" dirty="0"/>
              <a:t>12</a:t>
            </a:r>
            <a:r>
              <a:rPr lang="en-US" dirty="0"/>
              <a:t>O</a:t>
            </a:r>
            <a:r>
              <a:rPr lang="en-US" baseline="-25000" dirty="0"/>
              <a:t>6</a:t>
            </a:r>
            <a:r>
              <a:rPr lang="en-US" dirty="0"/>
              <a:t>), Oxygen O</a:t>
            </a:r>
            <a:r>
              <a:rPr lang="en-US" baseline="-25000" dirty="0"/>
              <a:t>2</a:t>
            </a:r>
            <a:endParaRPr lang="en-US" dirty="0"/>
          </a:p>
        </p:txBody>
      </p:sp>
      <p:pic>
        <p:nvPicPr>
          <p:cNvPr id="7170" name="Picture 2" descr="Image result for photosynthesis reactants and products">
            <a:extLst>
              <a:ext uri="{FF2B5EF4-FFF2-40B4-BE49-F238E27FC236}">
                <a16:creationId xmlns:a16="http://schemas.microsoft.com/office/drawing/2014/main" id="{171A7189-CB04-4E57-A634-80708097D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115" y="3249636"/>
            <a:ext cx="4557932" cy="341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94E2D-9A32-468F-AE2E-647480B15749}"/>
              </a:ext>
            </a:extLst>
          </p:cNvPr>
          <p:cNvSpPr>
            <a:spLocks noGrp="1"/>
          </p:cNvSpPr>
          <p:nvPr>
            <p:ph type="title"/>
          </p:nvPr>
        </p:nvSpPr>
        <p:spPr/>
        <p:txBody>
          <a:bodyPr/>
          <a:lstStyle/>
          <a:p>
            <a:r>
              <a:rPr lang="en-US" dirty="0"/>
              <a:t>Stages of Photosynthesis</a:t>
            </a:r>
          </a:p>
        </p:txBody>
      </p:sp>
      <p:sp>
        <p:nvSpPr>
          <p:cNvPr id="3" name="Content Placeholder 2">
            <a:extLst>
              <a:ext uri="{FF2B5EF4-FFF2-40B4-BE49-F238E27FC236}">
                <a16:creationId xmlns:a16="http://schemas.microsoft.com/office/drawing/2014/main" id="{2CDEC29A-086D-40EC-8374-18A4EE7BA223}"/>
              </a:ext>
            </a:extLst>
          </p:cNvPr>
          <p:cNvSpPr>
            <a:spLocks noGrp="1"/>
          </p:cNvSpPr>
          <p:nvPr>
            <p:ph idx="1"/>
          </p:nvPr>
        </p:nvSpPr>
        <p:spPr/>
        <p:txBody>
          <a:bodyPr/>
          <a:lstStyle/>
          <a:p>
            <a:r>
              <a:rPr lang="en-US" b="1" u="sng" dirty="0"/>
              <a:t>___________________-</a:t>
            </a:r>
            <a:r>
              <a:rPr lang="en-US" dirty="0"/>
              <a:t>light energy is captured, the chemical energy is stored in energy carrying molecules (</a:t>
            </a:r>
            <a:r>
              <a:rPr lang="en-US" b="1" u="sng" dirty="0"/>
              <a:t>__________</a:t>
            </a:r>
            <a:r>
              <a:rPr lang="en-US" dirty="0"/>
              <a:t>)</a:t>
            </a:r>
          </a:p>
          <a:p>
            <a:r>
              <a:rPr lang="en-US" b="1" u="sng" dirty="0"/>
              <a:t>________________-</a:t>
            </a:r>
            <a:r>
              <a:rPr lang="en-US" dirty="0"/>
              <a:t>Organic Compounds are formed using Carbon Dioxide (CO</a:t>
            </a:r>
            <a:r>
              <a:rPr lang="en-US" baseline="-25000" dirty="0"/>
              <a:t>2</a:t>
            </a:r>
            <a:r>
              <a:rPr lang="en-US" dirty="0"/>
              <a:t>)</a:t>
            </a:r>
            <a:r>
              <a:rPr lang="en-US" baseline="-25000" dirty="0"/>
              <a:t> </a:t>
            </a:r>
            <a:r>
              <a:rPr lang="en-US" dirty="0"/>
              <a:t>and the stored energy in ATP and NADPH.</a:t>
            </a:r>
          </a:p>
          <a:p>
            <a:endParaRPr lang="en-US" dirty="0"/>
          </a:p>
          <a:p>
            <a:pPr marL="0" indent="0">
              <a:buNone/>
            </a:pPr>
            <a:endParaRPr lang="en-US" dirty="0"/>
          </a:p>
        </p:txBody>
      </p:sp>
      <p:pic>
        <p:nvPicPr>
          <p:cNvPr id="4" name="Picture 3">
            <a:extLst>
              <a:ext uri="{FF2B5EF4-FFF2-40B4-BE49-F238E27FC236}">
                <a16:creationId xmlns:a16="http://schemas.microsoft.com/office/drawing/2014/main" id="{0DDA43ED-AD01-4411-8847-1FDF37537A81}"/>
              </a:ext>
            </a:extLst>
          </p:cNvPr>
          <p:cNvPicPr>
            <a:picLocks noChangeAspect="1"/>
          </p:cNvPicPr>
          <p:nvPr/>
        </p:nvPicPr>
        <p:blipFill>
          <a:blip r:embed="rId2"/>
          <a:stretch>
            <a:fillRect/>
          </a:stretch>
        </p:blipFill>
        <p:spPr>
          <a:xfrm>
            <a:off x="2816689" y="3749675"/>
            <a:ext cx="7515225" cy="2562225"/>
          </a:xfrm>
          <a:prstGeom prst="rect">
            <a:avLst/>
          </a:prstGeom>
        </p:spPr>
      </p:pic>
    </p:spTree>
    <p:extLst>
      <p:ext uri="{BB962C8B-B14F-4D97-AF65-F5344CB8AC3E}">
        <p14:creationId xmlns:p14="http://schemas.microsoft.com/office/powerpoint/2010/main" val="1272513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BA5B4-8E4B-471C-95A6-5EF37EB7AE69}"/>
              </a:ext>
            </a:extLst>
          </p:cNvPr>
          <p:cNvSpPr>
            <a:spLocks noGrp="1"/>
          </p:cNvSpPr>
          <p:nvPr>
            <p:ph type="title"/>
          </p:nvPr>
        </p:nvSpPr>
        <p:spPr/>
        <p:txBody>
          <a:bodyPr/>
          <a:lstStyle/>
          <a:p>
            <a:r>
              <a:rPr lang="en-US" dirty="0"/>
              <a:t>Light Reactions-Stage 1</a:t>
            </a:r>
          </a:p>
        </p:txBody>
      </p:sp>
      <p:sp>
        <p:nvSpPr>
          <p:cNvPr id="3" name="Content Placeholder 2">
            <a:extLst>
              <a:ext uri="{FF2B5EF4-FFF2-40B4-BE49-F238E27FC236}">
                <a16:creationId xmlns:a16="http://schemas.microsoft.com/office/drawing/2014/main" id="{BC563E28-065C-4A4C-972F-E77A84A48DB5}"/>
              </a:ext>
            </a:extLst>
          </p:cNvPr>
          <p:cNvSpPr>
            <a:spLocks noGrp="1"/>
          </p:cNvSpPr>
          <p:nvPr>
            <p:ph idx="1"/>
          </p:nvPr>
        </p:nvSpPr>
        <p:spPr/>
        <p:txBody>
          <a:bodyPr/>
          <a:lstStyle/>
          <a:p>
            <a:r>
              <a:rPr lang="en-US" dirty="0"/>
              <a:t>Begins with the </a:t>
            </a:r>
            <a:r>
              <a:rPr lang="en-US" b="1" u="sng" dirty="0"/>
              <a:t>_______________</a:t>
            </a:r>
            <a:r>
              <a:rPr lang="en-US" dirty="0"/>
              <a:t>absorbing the light.</a:t>
            </a:r>
          </a:p>
          <a:p>
            <a:r>
              <a:rPr lang="en-US" dirty="0"/>
              <a:t>The light reactions occur at the chloroplast.</a:t>
            </a:r>
          </a:p>
          <a:p>
            <a:endParaRPr lang="en-US" dirty="0"/>
          </a:p>
          <a:p>
            <a:endParaRPr lang="en-US" dirty="0"/>
          </a:p>
        </p:txBody>
      </p:sp>
      <p:pic>
        <p:nvPicPr>
          <p:cNvPr id="8194" name="Picture 2" descr="Image result for light reactions">
            <a:extLst>
              <a:ext uri="{FF2B5EF4-FFF2-40B4-BE49-F238E27FC236}">
                <a16:creationId xmlns:a16="http://schemas.microsoft.com/office/drawing/2014/main" id="{28E68D2E-755A-4719-B2E1-481047E50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860" y="2857939"/>
            <a:ext cx="6132635" cy="3753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68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1333A-D6C4-497C-940F-DA0988DBCB40}"/>
              </a:ext>
            </a:extLst>
          </p:cNvPr>
          <p:cNvSpPr>
            <a:spLocks noGrp="1"/>
          </p:cNvSpPr>
          <p:nvPr>
            <p:ph type="title"/>
          </p:nvPr>
        </p:nvSpPr>
        <p:spPr/>
        <p:txBody>
          <a:bodyPr/>
          <a:lstStyle/>
          <a:p>
            <a:r>
              <a:rPr lang="en-US" dirty="0"/>
              <a:t>Chloroplast Structure</a:t>
            </a:r>
          </a:p>
        </p:txBody>
      </p:sp>
      <p:sp>
        <p:nvSpPr>
          <p:cNvPr id="4" name="AutoShape 2" descr="Image result for chloroplast structure">
            <a:extLst>
              <a:ext uri="{FF2B5EF4-FFF2-40B4-BE49-F238E27FC236}">
                <a16:creationId xmlns:a16="http://schemas.microsoft.com/office/drawing/2014/main" id="{6DC81E9D-0CB3-4D6E-88E6-AD42FF1D25DD}"/>
              </a:ext>
            </a:extLst>
          </p:cNvPr>
          <p:cNvSpPr>
            <a:spLocks noGrp="1" noChangeAspect="1" noChangeArrowheads="1"/>
          </p:cNvSpPr>
          <p:nvPr>
            <p:ph idx="1"/>
          </p:nvPr>
        </p:nvSpPr>
        <p:spPr bwMode="auto">
          <a:xfrm>
            <a:off x="838200" y="1825625"/>
            <a:ext cx="6308188" cy="4351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b="1" u="sng" dirty="0"/>
              <a:t>_______________</a:t>
            </a:r>
            <a:r>
              <a:rPr lang="en-US" dirty="0"/>
              <a:t>- system of membranes that are arranged as flattened sacs.</a:t>
            </a:r>
          </a:p>
          <a:p>
            <a:r>
              <a:rPr lang="en-US" dirty="0"/>
              <a:t>Each stack is connected and layered to form a stacks called </a:t>
            </a:r>
            <a:r>
              <a:rPr lang="en-US" b="1" u="sng" dirty="0"/>
              <a:t>________</a:t>
            </a:r>
            <a:r>
              <a:rPr lang="en-US" dirty="0"/>
              <a:t> (singular-granum)</a:t>
            </a:r>
          </a:p>
          <a:p>
            <a:r>
              <a:rPr lang="en-US" dirty="0" err="1"/>
              <a:t>The_____________is</a:t>
            </a:r>
            <a:r>
              <a:rPr lang="en-US" dirty="0"/>
              <a:t> the solution that surrounds the grana.</a:t>
            </a:r>
          </a:p>
          <a:p>
            <a:r>
              <a:rPr lang="en-US" b="1" u="sng" dirty="0"/>
              <a:t>_________</a:t>
            </a:r>
            <a:r>
              <a:rPr lang="en-US" dirty="0"/>
              <a:t>- space inside the thylakoids.</a:t>
            </a:r>
          </a:p>
        </p:txBody>
      </p:sp>
      <p:pic>
        <p:nvPicPr>
          <p:cNvPr id="6" name="Picture 5">
            <a:extLst>
              <a:ext uri="{FF2B5EF4-FFF2-40B4-BE49-F238E27FC236}">
                <a16:creationId xmlns:a16="http://schemas.microsoft.com/office/drawing/2014/main" id="{304AFA70-B32A-473D-B485-51D47A465C7C}"/>
              </a:ext>
            </a:extLst>
          </p:cNvPr>
          <p:cNvPicPr>
            <a:picLocks noChangeAspect="1"/>
          </p:cNvPicPr>
          <p:nvPr/>
        </p:nvPicPr>
        <p:blipFill>
          <a:blip r:embed="rId2"/>
          <a:stretch>
            <a:fillRect/>
          </a:stretch>
        </p:blipFill>
        <p:spPr>
          <a:xfrm>
            <a:off x="6951441" y="365125"/>
            <a:ext cx="5240559" cy="3996691"/>
          </a:xfrm>
          <a:prstGeom prst="rect">
            <a:avLst/>
          </a:prstGeom>
        </p:spPr>
      </p:pic>
    </p:spTree>
    <p:extLst>
      <p:ext uri="{BB962C8B-B14F-4D97-AF65-F5344CB8AC3E}">
        <p14:creationId xmlns:p14="http://schemas.microsoft.com/office/powerpoint/2010/main" val="2649600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F6946-A044-46AE-9F30-1238E0D7FA85}"/>
              </a:ext>
            </a:extLst>
          </p:cNvPr>
          <p:cNvSpPr>
            <a:spLocks noGrp="1"/>
          </p:cNvSpPr>
          <p:nvPr>
            <p:ph type="title"/>
          </p:nvPr>
        </p:nvSpPr>
        <p:spPr/>
        <p:txBody>
          <a:bodyPr/>
          <a:lstStyle/>
          <a:p>
            <a:r>
              <a:rPr lang="en-US" dirty="0"/>
              <a:t>Pigments</a:t>
            </a:r>
          </a:p>
        </p:txBody>
      </p:sp>
      <p:sp>
        <p:nvSpPr>
          <p:cNvPr id="3" name="Content Placeholder 2">
            <a:extLst>
              <a:ext uri="{FF2B5EF4-FFF2-40B4-BE49-F238E27FC236}">
                <a16:creationId xmlns:a16="http://schemas.microsoft.com/office/drawing/2014/main" id="{E4972B68-1CAC-4311-8322-AEB2B88ABC8C}"/>
              </a:ext>
            </a:extLst>
          </p:cNvPr>
          <p:cNvSpPr>
            <a:spLocks noGrp="1"/>
          </p:cNvSpPr>
          <p:nvPr>
            <p:ph idx="1"/>
          </p:nvPr>
        </p:nvSpPr>
        <p:spPr/>
        <p:txBody>
          <a:bodyPr/>
          <a:lstStyle/>
          <a:p>
            <a:r>
              <a:rPr lang="en-US" dirty="0"/>
              <a:t>In the membrane of the </a:t>
            </a:r>
            <a:r>
              <a:rPr lang="en-US" b="1" u="sng" dirty="0"/>
              <a:t>____________</a:t>
            </a:r>
            <a:r>
              <a:rPr lang="en-US" dirty="0"/>
              <a:t> there are several pigments.</a:t>
            </a:r>
          </a:p>
          <a:p>
            <a:r>
              <a:rPr lang="en-US" dirty="0"/>
              <a:t>A </a:t>
            </a:r>
            <a:r>
              <a:rPr lang="en-US" b="1" u="sng" dirty="0"/>
              <a:t>_____________ </a:t>
            </a:r>
            <a:r>
              <a:rPr lang="en-US" dirty="0"/>
              <a:t>is a compound that absorbs light.</a:t>
            </a:r>
          </a:p>
          <a:p>
            <a:pPr marL="0" indent="0">
              <a:buNone/>
            </a:pPr>
            <a:r>
              <a:rPr lang="en-US" dirty="0"/>
              <a:t>Types of Chlorophylls</a:t>
            </a:r>
          </a:p>
          <a:p>
            <a:pPr marL="457200" lvl="1" indent="0">
              <a:buNone/>
            </a:pPr>
            <a:r>
              <a:rPr lang="en-US" b="1" u="sng" dirty="0"/>
              <a:t>_____________</a:t>
            </a:r>
            <a:r>
              <a:rPr lang="en-US" dirty="0"/>
              <a:t>-the main photosynthetic pigment </a:t>
            </a:r>
          </a:p>
          <a:p>
            <a:pPr marL="457200" lvl="1" indent="0">
              <a:buNone/>
            </a:pPr>
            <a:r>
              <a:rPr lang="en-US" b="1" u="sng" dirty="0"/>
              <a:t>_____________</a:t>
            </a:r>
            <a:r>
              <a:rPr lang="en-US" dirty="0"/>
              <a:t>-assist chlorophyll a in absorbing light shifted more towards the green spectrum. (accessory pigment)</a:t>
            </a:r>
          </a:p>
          <a:p>
            <a:pPr marL="0" indent="0">
              <a:buNone/>
            </a:pPr>
            <a:r>
              <a:rPr lang="en-US" b="1" u="sng" dirty="0"/>
              <a:t>_____________</a:t>
            </a:r>
            <a:r>
              <a:rPr lang="en-US" dirty="0"/>
              <a:t>-assist in light absorption (accessory pigments).</a:t>
            </a:r>
          </a:p>
          <a:p>
            <a:pPr marL="457200" lvl="1" indent="0">
              <a:buNone/>
            </a:pPr>
            <a:r>
              <a:rPr lang="en-US" dirty="0"/>
              <a:t>Carotenoids become visible when the cool fall temperatures cause the plants to stop the production of chlorophylls. (reflect yellow, orange and brown)</a:t>
            </a:r>
          </a:p>
          <a:p>
            <a:pPr marL="0" indent="0">
              <a:buNone/>
            </a:pPr>
            <a:endParaRPr lang="en-US" dirty="0"/>
          </a:p>
          <a:p>
            <a:endParaRPr lang="en-US" dirty="0"/>
          </a:p>
        </p:txBody>
      </p:sp>
      <p:pic>
        <p:nvPicPr>
          <p:cNvPr id="2052" name="Picture 4" descr="Image result for chlorophyll a and b">
            <a:extLst>
              <a:ext uri="{FF2B5EF4-FFF2-40B4-BE49-F238E27FC236}">
                <a16:creationId xmlns:a16="http://schemas.microsoft.com/office/drawing/2014/main" id="{42543D93-2255-431F-8CC2-17DAA683B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2818" y="348834"/>
            <a:ext cx="2870982" cy="1409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217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5963</TotalTime>
  <Words>1048</Words>
  <Application>Microsoft Office PowerPoint</Application>
  <PresentationFormat>Widescreen</PresentationFormat>
  <Paragraphs>102</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Calibri Light</vt:lpstr>
      <vt:lpstr>Times New Roman</vt:lpstr>
      <vt:lpstr>Wingdings</vt:lpstr>
      <vt:lpstr>Office Theme</vt:lpstr>
      <vt:lpstr>Photosynthesis</vt:lpstr>
      <vt:lpstr>Bell Ringer</vt:lpstr>
      <vt:lpstr>Overview</vt:lpstr>
      <vt:lpstr>Photosynthesis</vt:lpstr>
      <vt:lpstr>Photosynthesis</vt:lpstr>
      <vt:lpstr>Stages of Photosynthesis</vt:lpstr>
      <vt:lpstr>Light Reactions-Stage 1</vt:lpstr>
      <vt:lpstr>Chloroplast Structure</vt:lpstr>
      <vt:lpstr>Pigments</vt:lpstr>
      <vt:lpstr>Absorption Spectrum</vt:lpstr>
      <vt:lpstr>Photosystems</vt:lpstr>
      <vt:lpstr>Bell Ringer</vt:lpstr>
      <vt:lpstr>Light Reactions Steps</vt:lpstr>
      <vt:lpstr>Light Reactions Steps Continued</vt:lpstr>
      <vt:lpstr>Light Reactions and ATP</vt:lpstr>
      <vt:lpstr>Light Reactions Summary</vt:lpstr>
      <vt:lpstr>Photosynthesis- Stage 2 The Calvin Cycle</vt:lpstr>
      <vt:lpstr>Calvin Cycle</vt:lpstr>
      <vt:lpstr>PowerPoint Presentation</vt:lpstr>
      <vt:lpstr>Factors that Affect Photosynthesis</vt:lpstr>
      <vt:lpstr>Factors that Affect Photosynthesis</vt:lpstr>
      <vt:lpstr>Alternate Pathways to Carbon Fixation</vt:lpstr>
      <vt:lpstr>Bell Ringer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USBiologyTeaching</dc:creator>
  <cp:lastModifiedBy>USBiologyTeaching</cp:lastModifiedBy>
  <cp:revision>35</cp:revision>
  <dcterms:created xsi:type="dcterms:W3CDTF">2017-06-10T12:33:53Z</dcterms:created>
  <dcterms:modified xsi:type="dcterms:W3CDTF">2017-06-14T15:57:29Z</dcterms:modified>
</cp:coreProperties>
</file>