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62" r:id="rId3"/>
    <p:sldId id="263" r:id="rId4"/>
    <p:sldId id="264" r:id="rId5"/>
    <p:sldId id="265" r:id="rId6"/>
    <p:sldId id="266" r:id="rId7"/>
    <p:sldId id="267" r:id="rId8"/>
    <p:sldId id="268" r:id="rId9"/>
    <p:sldId id="270" r:id="rId10"/>
    <p:sldId id="269"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00" d="100"/>
        <a:sy n="100" d="100"/>
      </p:scale>
      <p:origin x="0" y="-108"/>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2A2A4BC-26C9-49D2-8146-E10110CC7F3B}" type="datetimeFigureOut">
              <a:rPr lang="en-US" smtClean="0"/>
              <a:t>2/21/2017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2A31BDC-0FCE-4119-8BF1-16B7C7811A59}"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a:t>
            </a:r>
            <a:r>
              <a:rPr lang="en-US" dirty="0" err="1"/>
              <a:t>USBiologyTeaching</a:t>
            </a:r>
            <a:endParaRPr lang="en-US" dirty="0"/>
          </a:p>
          <a:p>
            <a:r>
              <a:rPr lang="en-US" dirty="0"/>
              <a:t>Do</a:t>
            </a:r>
            <a:r>
              <a:rPr lang="en-US" baseline="0" dirty="0"/>
              <a:t> not post materials from </a:t>
            </a:r>
            <a:r>
              <a:rPr lang="en-US" baseline="0" dirty="0" err="1"/>
              <a:t>USBiologyTeaching.Com</a:t>
            </a:r>
            <a:r>
              <a:rPr lang="en-US" baseline="0" dirty="0"/>
              <a:t> to any website other than those for students that are password protected. Be mindful to not have your students post work online that could provide answers to other students working on the same project.</a:t>
            </a:r>
            <a:endParaRPr lang="en-US" dirty="0"/>
          </a:p>
        </p:txBody>
      </p:sp>
      <p:sp>
        <p:nvSpPr>
          <p:cNvPr id="4" name="Slide Number Placeholder 3"/>
          <p:cNvSpPr>
            <a:spLocks noGrp="1"/>
          </p:cNvSpPr>
          <p:nvPr>
            <p:ph type="sldNum" sz="quarter" idx="10"/>
          </p:nvPr>
        </p:nvSpPr>
        <p:spPr/>
        <p:txBody>
          <a:bodyPr/>
          <a:lstStyle/>
          <a:p>
            <a:fld id="{02A31BDC-0FCE-4119-8BF1-16B7C7811A59}" type="slidenum">
              <a:rPr lang="en-US" smtClean="0"/>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
            </a:r>
            <a:r>
              <a:rPr lang="en-US" dirty="0" err="1"/>
              <a:t>USBiologyTeaching.Com</a:t>
            </a:r>
            <a:r>
              <a:rPr lang="en-US" dirty="0"/>
              <a:t> </a:t>
            </a:r>
          </a:p>
          <a:p>
            <a:r>
              <a:rPr lang="en-US" dirty="0"/>
              <a:t>Please do not post this to any other website. </a:t>
            </a:r>
          </a:p>
        </p:txBody>
      </p:sp>
      <p:sp>
        <p:nvSpPr>
          <p:cNvPr id="4" name="Slide Number Placeholder 3"/>
          <p:cNvSpPr>
            <a:spLocks noGrp="1"/>
          </p:cNvSpPr>
          <p:nvPr>
            <p:ph type="sldNum" sz="quarter" idx="10"/>
          </p:nvPr>
        </p:nvSpPr>
        <p:spPr/>
        <p:txBody>
          <a:bodyPr/>
          <a:lstStyle/>
          <a:p>
            <a:fld id="{02A31BDC-0FCE-4119-8BF1-16B7C7811A59}" type="slidenum">
              <a:rPr lang="en-US" smtClean="0"/>
              <a:t>10</a:t>
            </a:fld>
            <a:endParaRPr lang="en-US"/>
          </a:p>
        </p:txBody>
      </p:sp>
    </p:spTree>
    <p:extLst>
      <p:ext uri="{BB962C8B-B14F-4D97-AF65-F5344CB8AC3E}">
        <p14:creationId xmlns:p14="http://schemas.microsoft.com/office/powerpoint/2010/main" val="2183333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
            </a:r>
            <a:r>
              <a:rPr lang="en-US" dirty="0" err="1"/>
              <a:t>USBiologyTeaching.Com</a:t>
            </a:r>
            <a:endParaRPr lang="en-US" dirty="0"/>
          </a:p>
        </p:txBody>
      </p:sp>
      <p:sp>
        <p:nvSpPr>
          <p:cNvPr id="4" name="Slide Number Placeholder 3"/>
          <p:cNvSpPr>
            <a:spLocks noGrp="1"/>
          </p:cNvSpPr>
          <p:nvPr>
            <p:ph type="sldNum" sz="quarter" idx="10"/>
          </p:nvPr>
        </p:nvSpPr>
        <p:spPr/>
        <p:txBody>
          <a:bodyPr/>
          <a:lstStyle/>
          <a:p>
            <a:fld id="{02A31BDC-0FCE-4119-8BF1-16B7C7811A59}" type="slidenum">
              <a:rPr lang="en-US" smtClean="0"/>
              <a:t>2</a:t>
            </a:fld>
            <a:endParaRPr lang="en-US"/>
          </a:p>
        </p:txBody>
      </p:sp>
    </p:spTree>
    <p:extLst>
      <p:ext uri="{BB962C8B-B14F-4D97-AF65-F5344CB8AC3E}">
        <p14:creationId xmlns:p14="http://schemas.microsoft.com/office/powerpoint/2010/main" val="38620783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A31BDC-0FCE-4119-8BF1-16B7C7811A59}" type="slidenum">
              <a:rPr lang="en-US" smtClean="0"/>
              <a:t>3</a:t>
            </a:fld>
            <a:endParaRPr lang="en-US"/>
          </a:p>
        </p:txBody>
      </p:sp>
    </p:spTree>
    <p:extLst>
      <p:ext uri="{BB962C8B-B14F-4D97-AF65-F5344CB8AC3E}">
        <p14:creationId xmlns:p14="http://schemas.microsoft.com/office/powerpoint/2010/main" val="19324821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A31BDC-0FCE-4119-8BF1-16B7C7811A59}" type="slidenum">
              <a:rPr lang="en-US" smtClean="0"/>
              <a:t>4</a:t>
            </a:fld>
            <a:endParaRPr lang="en-US"/>
          </a:p>
        </p:txBody>
      </p:sp>
    </p:spTree>
    <p:extLst>
      <p:ext uri="{BB962C8B-B14F-4D97-AF65-F5344CB8AC3E}">
        <p14:creationId xmlns:p14="http://schemas.microsoft.com/office/powerpoint/2010/main" val="10520974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A31BDC-0FCE-4119-8BF1-16B7C7811A59}" type="slidenum">
              <a:rPr lang="en-US" smtClean="0"/>
              <a:t>5</a:t>
            </a:fld>
            <a:endParaRPr lang="en-US"/>
          </a:p>
        </p:txBody>
      </p:sp>
    </p:spTree>
    <p:extLst>
      <p:ext uri="{BB962C8B-B14F-4D97-AF65-F5344CB8AC3E}">
        <p14:creationId xmlns:p14="http://schemas.microsoft.com/office/powerpoint/2010/main" val="33049719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A31BDC-0FCE-4119-8BF1-16B7C7811A59}" type="slidenum">
              <a:rPr lang="en-US" smtClean="0"/>
              <a:t>6</a:t>
            </a:fld>
            <a:endParaRPr lang="en-US"/>
          </a:p>
        </p:txBody>
      </p:sp>
    </p:spTree>
    <p:extLst>
      <p:ext uri="{BB962C8B-B14F-4D97-AF65-F5344CB8AC3E}">
        <p14:creationId xmlns:p14="http://schemas.microsoft.com/office/powerpoint/2010/main" val="28106639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A31BDC-0FCE-4119-8BF1-16B7C7811A59}" type="slidenum">
              <a:rPr lang="en-US" smtClean="0"/>
              <a:t>7</a:t>
            </a:fld>
            <a:endParaRPr lang="en-US"/>
          </a:p>
        </p:txBody>
      </p:sp>
    </p:spTree>
    <p:extLst>
      <p:ext uri="{BB962C8B-B14F-4D97-AF65-F5344CB8AC3E}">
        <p14:creationId xmlns:p14="http://schemas.microsoft.com/office/powerpoint/2010/main" val="32787778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A31BDC-0FCE-4119-8BF1-16B7C7811A59}" type="slidenum">
              <a:rPr lang="en-US" smtClean="0"/>
              <a:t>8</a:t>
            </a:fld>
            <a:endParaRPr lang="en-US"/>
          </a:p>
        </p:txBody>
      </p:sp>
    </p:spTree>
    <p:extLst>
      <p:ext uri="{BB962C8B-B14F-4D97-AF65-F5344CB8AC3E}">
        <p14:creationId xmlns:p14="http://schemas.microsoft.com/office/powerpoint/2010/main" val="17414144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A31BDC-0FCE-4119-8BF1-16B7C7811A59}" type="slidenum">
              <a:rPr lang="en-US" smtClean="0"/>
              <a:t>9</a:t>
            </a:fld>
            <a:endParaRPr lang="en-US"/>
          </a:p>
        </p:txBody>
      </p:sp>
    </p:spTree>
    <p:extLst>
      <p:ext uri="{BB962C8B-B14F-4D97-AF65-F5344CB8AC3E}">
        <p14:creationId xmlns:p14="http://schemas.microsoft.com/office/powerpoint/2010/main" val="8182228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65F76CB9-C062-45D7-982D-6EFD373E1057}" type="datetimeFigureOut">
              <a:rPr lang="en-US" smtClean="0"/>
              <a:t>2/21/2017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35430E-AACA-4CAF-A88A-BD6CD67F302A}"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5F76CB9-C062-45D7-982D-6EFD373E1057}" type="datetimeFigureOut">
              <a:rPr lang="en-US" smtClean="0"/>
              <a:t>2/21/2017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35430E-AACA-4CAF-A88A-BD6CD67F302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5F76CB9-C062-45D7-982D-6EFD373E1057}" type="datetimeFigureOut">
              <a:rPr lang="en-US" smtClean="0"/>
              <a:t>2/21/2017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35430E-AACA-4CAF-A88A-BD6CD67F302A}"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5F76CB9-C062-45D7-982D-6EFD373E1057}" type="datetimeFigureOut">
              <a:rPr lang="en-US" smtClean="0"/>
              <a:t>2/21/2017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35430E-AACA-4CAF-A88A-BD6CD67F302A}"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5F76CB9-C062-45D7-982D-6EFD373E1057}" type="datetimeFigureOut">
              <a:rPr lang="en-US" smtClean="0"/>
              <a:t>2/21/2017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35430E-AACA-4CAF-A88A-BD6CD67F302A}"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5F76CB9-C062-45D7-982D-6EFD373E1057}" type="datetimeFigureOut">
              <a:rPr lang="en-US" smtClean="0"/>
              <a:t>2/21/2017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35430E-AACA-4CAF-A88A-BD6CD67F302A}"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5F76CB9-C062-45D7-982D-6EFD373E1057}" type="datetimeFigureOut">
              <a:rPr lang="en-US" smtClean="0"/>
              <a:t>2/21/2017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935430E-AACA-4CAF-A88A-BD6CD67F302A}"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5F76CB9-C062-45D7-982D-6EFD373E1057}" type="datetimeFigureOut">
              <a:rPr lang="en-US" smtClean="0"/>
              <a:t>2/21/2017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935430E-AACA-4CAF-A88A-BD6CD67F302A}"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F76CB9-C062-45D7-982D-6EFD373E1057}" type="datetimeFigureOut">
              <a:rPr lang="en-US" smtClean="0"/>
              <a:t>2/21/2017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935430E-AACA-4CAF-A88A-BD6CD67F302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5F76CB9-C062-45D7-982D-6EFD373E1057}" type="datetimeFigureOut">
              <a:rPr lang="en-US" smtClean="0"/>
              <a:t>2/21/2017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35430E-AACA-4CAF-A88A-BD6CD67F302A}"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5F76CB9-C062-45D7-982D-6EFD373E1057}" type="datetimeFigureOut">
              <a:rPr lang="en-US" smtClean="0"/>
              <a:t>2/21/2017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35430E-AACA-4CAF-A88A-BD6CD67F302A}"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F76CB9-C062-45D7-982D-6EFD373E1057}" type="datetimeFigureOut">
              <a:rPr lang="en-US" smtClean="0"/>
              <a:t>2/21/2017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35430E-AACA-4CAF-A88A-BD6CD67F302A}"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Lesson 2- Daily Agenda for Students</a:t>
            </a:r>
          </a:p>
        </p:txBody>
      </p:sp>
      <p:sp>
        <p:nvSpPr>
          <p:cNvPr id="3" name="Subtitle 2"/>
          <p:cNvSpPr>
            <a:spLocks noGrp="1"/>
          </p:cNvSpPr>
          <p:nvPr>
            <p:ph type="subTitle" idx="1"/>
          </p:nvPr>
        </p:nvSpPr>
        <p:spPr/>
        <p:txBody>
          <a:bodyPr/>
          <a:lstStyle/>
          <a:p>
            <a:endParaRPr lang="en-US" dirty="0"/>
          </a:p>
        </p:txBody>
      </p:sp>
      <p:pic>
        <p:nvPicPr>
          <p:cNvPr id="4" name="Picture 3" descr="JPEG72_big.jpg"/>
          <p:cNvPicPr/>
          <p:nvPr/>
        </p:nvPicPr>
        <p:blipFill>
          <a:blip r:embed="rId3" cstate="print"/>
          <a:stretch>
            <a:fillRect/>
          </a:stretch>
        </p:blipFill>
        <p:spPr>
          <a:xfrm>
            <a:off x="3200400" y="4038600"/>
            <a:ext cx="2657475" cy="14478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chemeClr val="accent1">
                    <a:lumMod val="75000"/>
                  </a:schemeClr>
                </a:solidFill>
              </a:rPr>
              <a:t>Day 9-Biology</a:t>
            </a:r>
            <a:br>
              <a:rPr lang="en-US" dirty="0">
                <a:solidFill>
                  <a:schemeClr val="accent1">
                    <a:lumMod val="75000"/>
                  </a:schemeClr>
                </a:solidFill>
              </a:rPr>
            </a:br>
            <a:r>
              <a:rPr lang="en-US" dirty="0">
                <a:solidFill>
                  <a:schemeClr val="accent1">
                    <a:lumMod val="75000"/>
                  </a:schemeClr>
                </a:solidFill>
              </a:rPr>
              <a:t>Lesson 2- Mealworms Lab</a:t>
            </a:r>
          </a:p>
        </p:txBody>
      </p:sp>
      <p:sp>
        <p:nvSpPr>
          <p:cNvPr id="3" name="Content Placeholder 2"/>
          <p:cNvSpPr>
            <a:spLocks noGrp="1"/>
          </p:cNvSpPr>
          <p:nvPr>
            <p:ph idx="1"/>
          </p:nvPr>
        </p:nvSpPr>
        <p:spPr/>
        <p:txBody>
          <a:bodyPr>
            <a:normAutofit/>
          </a:bodyPr>
          <a:lstStyle/>
          <a:p>
            <a:pPr fontAlgn="base"/>
            <a:r>
              <a:rPr lang="en-US" dirty="0">
                <a:solidFill>
                  <a:srgbClr val="009900"/>
                </a:solidFill>
              </a:rPr>
              <a:t>Bell Ringer –TEST-Prepare your desk by removing all of your stuff off of your desk. Have a pencil and be sure your electronic device is not with you. </a:t>
            </a:r>
          </a:p>
          <a:p>
            <a:pPr fontAlgn="base"/>
            <a:r>
              <a:rPr lang="en-US" dirty="0">
                <a:solidFill>
                  <a:srgbClr val="FF0000"/>
                </a:solidFill>
              </a:rPr>
              <a:t>Homework-finish lab report if you have not turned it in. It is due: ____________</a:t>
            </a:r>
          </a:p>
        </p:txBody>
      </p:sp>
    </p:spTree>
    <p:extLst>
      <p:ext uri="{BB962C8B-B14F-4D97-AF65-F5344CB8AC3E}">
        <p14:creationId xmlns:p14="http://schemas.microsoft.com/office/powerpoint/2010/main" val="1528115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chemeClr val="accent1">
                    <a:lumMod val="75000"/>
                  </a:schemeClr>
                </a:solidFill>
              </a:rPr>
              <a:t>Day 1-Biology</a:t>
            </a:r>
            <a:br>
              <a:rPr lang="en-US" dirty="0">
                <a:solidFill>
                  <a:schemeClr val="accent1">
                    <a:lumMod val="75000"/>
                  </a:schemeClr>
                </a:solidFill>
              </a:rPr>
            </a:br>
            <a:r>
              <a:rPr lang="en-US" dirty="0">
                <a:solidFill>
                  <a:schemeClr val="accent1">
                    <a:lumMod val="75000"/>
                  </a:schemeClr>
                </a:solidFill>
              </a:rPr>
              <a:t>Lesson 2-Laboratory Equipment</a:t>
            </a:r>
          </a:p>
        </p:txBody>
      </p:sp>
      <p:sp>
        <p:nvSpPr>
          <p:cNvPr id="3" name="Content Placeholder 2"/>
          <p:cNvSpPr>
            <a:spLocks noGrp="1"/>
          </p:cNvSpPr>
          <p:nvPr>
            <p:ph idx="1"/>
          </p:nvPr>
        </p:nvSpPr>
        <p:spPr/>
        <p:txBody>
          <a:bodyPr>
            <a:normAutofit fontScale="92500" lnSpcReduction="20000"/>
          </a:bodyPr>
          <a:lstStyle/>
          <a:p>
            <a:pPr fontAlgn="base"/>
            <a:r>
              <a:rPr lang="en-US" dirty="0">
                <a:solidFill>
                  <a:srgbClr val="009900"/>
                </a:solidFill>
              </a:rPr>
              <a:t>Bell Ringer –List at least 3 types of laboratory equipment and explain the function of each. </a:t>
            </a:r>
          </a:p>
          <a:p>
            <a:pPr fontAlgn="base"/>
            <a:r>
              <a:rPr lang="en-US" dirty="0"/>
              <a:t>Complete the lab equipment activity. (Inquiry)</a:t>
            </a:r>
          </a:p>
          <a:p>
            <a:pPr lvl="1" fontAlgn="base"/>
            <a:r>
              <a:rPr lang="en-US" dirty="0"/>
              <a:t>Procedures for rotating through the lab.</a:t>
            </a:r>
          </a:p>
          <a:p>
            <a:pPr fontAlgn="base"/>
            <a:r>
              <a:rPr lang="en-US" dirty="0"/>
              <a:t>Review Lab Equipment</a:t>
            </a:r>
          </a:p>
          <a:p>
            <a:pPr fontAlgn="base"/>
            <a:r>
              <a:rPr lang="en-US" dirty="0"/>
              <a:t>Closing-Identify the function of two unique pieces of equipment. </a:t>
            </a:r>
          </a:p>
          <a:p>
            <a:pPr lvl="1" fontAlgn="base"/>
            <a:r>
              <a:rPr lang="en-US" dirty="0"/>
              <a:t>Review classroom procedures </a:t>
            </a:r>
          </a:p>
          <a:p>
            <a:pPr fontAlgn="base"/>
            <a:r>
              <a:rPr lang="en-US" dirty="0">
                <a:solidFill>
                  <a:srgbClr val="FF0000"/>
                </a:solidFill>
              </a:rPr>
              <a:t>Homework-Review/study the pieces of equipment and their functions.</a:t>
            </a:r>
          </a:p>
        </p:txBody>
      </p:sp>
    </p:spTree>
    <p:extLst>
      <p:ext uri="{BB962C8B-B14F-4D97-AF65-F5344CB8AC3E}">
        <p14:creationId xmlns:p14="http://schemas.microsoft.com/office/powerpoint/2010/main" val="1074233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chemeClr val="accent1">
                    <a:lumMod val="75000"/>
                  </a:schemeClr>
                </a:solidFill>
              </a:rPr>
              <a:t>Day 2-Biology</a:t>
            </a:r>
            <a:br>
              <a:rPr lang="en-US" dirty="0">
                <a:solidFill>
                  <a:schemeClr val="accent1">
                    <a:lumMod val="75000"/>
                  </a:schemeClr>
                </a:solidFill>
              </a:rPr>
            </a:br>
            <a:r>
              <a:rPr lang="en-US" dirty="0">
                <a:solidFill>
                  <a:schemeClr val="accent1">
                    <a:lumMod val="75000"/>
                  </a:schemeClr>
                </a:solidFill>
              </a:rPr>
              <a:t>Lesson 2- Mealworms Lab</a:t>
            </a:r>
            <a:br>
              <a:rPr lang="en-US" dirty="0">
                <a:solidFill>
                  <a:schemeClr val="accent1">
                    <a:lumMod val="75000"/>
                  </a:schemeClr>
                </a:solidFill>
              </a:rPr>
            </a:br>
            <a:endParaRPr lang="en-US" dirty="0">
              <a:solidFill>
                <a:schemeClr val="accent1">
                  <a:lumMod val="75000"/>
                </a:schemeClr>
              </a:solidFill>
            </a:endParaRPr>
          </a:p>
        </p:txBody>
      </p:sp>
      <p:sp>
        <p:nvSpPr>
          <p:cNvPr id="3" name="Content Placeholder 2"/>
          <p:cNvSpPr>
            <a:spLocks noGrp="1"/>
          </p:cNvSpPr>
          <p:nvPr>
            <p:ph idx="1"/>
          </p:nvPr>
        </p:nvSpPr>
        <p:spPr/>
        <p:txBody>
          <a:bodyPr>
            <a:normAutofit fontScale="85000" lnSpcReduction="10000"/>
          </a:bodyPr>
          <a:lstStyle/>
          <a:p>
            <a:pPr fontAlgn="base"/>
            <a:r>
              <a:rPr lang="en-US" dirty="0">
                <a:solidFill>
                  <a:srgbClr val="009900"/>
                </a:solidFill>
              </a:rPr>
              <a:t>Bell Ringer –Lab safety worksheet</a:t>
            </a:r>
          </a:p>
          <a:p>
            <a:pPr lvl="1" fontAlgn="base"/>
            <a:r>
              <a:rPr lang="en-US" dirty="0">
                <a:solidFill>
                  <a:srgbClr val="009900"/>
                </a:solidFill>
              </a:rPr>
              <a:t>Discussion of lab expectations</a:t>
            </a:r>
          </a:p>
          <a:p>
            <a:pPr fontAlgn="base"/>
            <a:r>
              <a:rPr lang="en-US" dirty="0"/>
              <a:t>Complete the mealworm lab- part 1</a:t>
            </a:r>
          </a:p>
          <a:p>
            <a:pPr lvl="1" fontAlgn="base"/>
            <a:r>
              <a:rPr lang="en-US" dirty="0"/>
              <a:t>Observations/Measurements</a:t>
            </a:r>
          </a:p>
          <a:p>
            <a:pPr lvl="1" fontAlgn="base"/>
            <a:r>
              <a:rPr lang="en-US" dirty="0"/>
              <a:t>Research-independently- Be sure to keep track of your sources since you will need them for your research report.</a:t>
            </a:r>
          </a:p>
          <a:p>
            <a:pPr fontAlgn="base"/>
            <a:r>
              <a:rPr lang="en-US" dirty="0"/>
              <a:t>Closing-Share out something you found interesting about the mealworm during your observations/measurements. What did you notice?</a:t>
            </a:r>
          </a:p>
          <a:p>
            <a:pPr fontAlgn="base"/>
            <a:r>
              <a:rPr lang="en-US" dirty="0">
                <a:solidFill>
                  <a:srgbClr val="FF0000"/>
                </a:solidFill>
              </a:rPr>
              <a:t>Homework-Begin considering a testable question. </a:t>
            </a:r>
          </a:p>
        </p:txBody>
      </p:sp>
    </p:spTree>
    <p:extLst>
      <p:ext uri="{BB962C8B-B14F-4D97-AF65-F5344CB8AC3E}">
        <p14:creationId xmlns:p14="http://schemas.microsoft.com/office/powerpoint/2010/main" val="40182450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chemeClr val="accent1">
                    <a:lumMod val="75000"/>
                  </a:schemeClr>
                </a:solidFill>
              </a:rPr>
              <a:t>Day 3-Biology</a:t>
            </a:r>
            <a:br>
              <a:rPr lang="en-US" dirty="0">
                <a:solidFill>
                  <a:schemeClr val="accent1">
                    <a:lumMod val="75000"/>
                  </a:schemeClr>
                </a:solidFill>
              </a:rPr>
            </a:br>
            <a:r>
              <a:rPr lang="en-US" dirty="0">
                <a:solidFill>
                  <a:schemeClr val="accent1">
                    <a:lumMod val="75000"/>
                  </a:schemeClr>
                </a:solidFill>
              </a:rPr>
              <a:t>Lesson 2- Mealworms Lab</a:t>
            </a:r>
          </a:p>
        </p:txBody>
      </p:sp>
      <p:sp>
        <p:nvSpPr>
          <p:cNvPr id="3" name="Content Placeholder 2"/>
          <p:cNvSpPr>
            <a:spLocks noGrp="1"/>
          </p:cNvSpPr>
          <p:nvPr>
            <p:ph idx="1"/>
          </p:nvPr>
        </p:nvSpPr>
        <p:spPr>
          <a:xfrm>
            <a:off x="457200" y="1600200"/>
            <a:ext cx="8229600" cy="4800600"/>
          </a:xfrm>
        </p:spPr>
        <p:txBody>
          <a:bodyPr>
            <a:normAutofit fontScale="85000" lnSpcReduction="20000"/>
          </a:bodyPr>
          <a:lstStyle/>
          <a:p>
            <a:pPr fontAlgn="base"/>
            <a:r>
              <a:rPr lang="en-US" dirty="0">
                <a:solidFill>
                  <a:srgbClr val="009900"/>
                </a:solidFill>
              </a:rPr>
              <a:t>Bell Ringer –Analysis of Experimental Procedure Worksheet</a:t>
            </a:r>
          </a:p>
          <a:p>
            <a:pPr lvl="1" fontAlgn="base"/>
            <a:r>
              <a:rPr lang="en-US" dirty="0">
                <a:solidFill>
                  <a:srgbClr val="009900"/>
                </a:solidFill>
              </a:rPr>
              <a:t>Discussion of procedural writing expectations</a:t>
            </a:r>
          </a:p>
          <a:p>
            <a:pPr fontAlgn="base"/>
            <a:r>
              <a:rPr lang="en-US" dirty="0"/>
              <a:t>Complete the mealworm lab- part 2</a:t>
            </a:r>
          </a:p>
          <a:p>
            <a:pPr lvl="1" fontAlgn="base"/>
            <a:r>
              <a:rPr lang="en-US" dirty="0"/>
              <a:t>Mealworm Research </a:t>
            </a:r>
          </a:p>
          <a:p>
            <a:pPr lvl="1" fontAlgn="base"/>
            <a:r>
              <a:rPr lang="en-US" dirty="0"/>
              <a:t>Developing a testable question and hypothesis.</a:t>
            </a:r>
          </a:p>
          <a:p>
            <a:pPr lvl="1" fontAlgn="base"/>
            <a:r>
              <a:rPr lang="en-US" dirty="0"/>
              <a:t>Begin considering your procedures.</a:t>
            </a:r>
          </a:p>
          <a:p>
            <a:pPr fontAlgn="base"/>
            <a:r>
              <a:rPr lang="en-US" dirty="0"/>
              <a:t>Closing: Share out something you found interesting about the mealworm during your research. Record anything your classmates mentioned that you did not include. </a:t>
            </a:r>
          </a:p>
          <a:p>
            <a:pPr fontAlgn="base"/>
            <a:r>
              <a:rPr lang="en-US" dirty="0">
                <a:solidFill>
                  <a:srgbClr val="FF0000"/>
                </a:solidFill>
              </a:rPr>
              <a:t>Homework-Finish Your Research if you have not. Think about how you will design your experiment.</a:t>
            </a:r>
          </a:p>
        </p:txBody>
      </p:sp>
    </p:spTree>
    <p:extLst>
      <p:ext uri="{BB962C8B-B14F-4D97-AF65-F5344CB8AC3E}">
        <p14:creationId xmlns:p14="http://schemas.microsoft.com/office/powerpoint/2010/main" val="40128573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chemeClr val="accent1">
                    <a:lumMod val="75000"/>
                  </a:schemeClr>
                </a:solidFill>
              </a:rPr>
              <a:t>Day 4-Biology</a:t>
            </a:r>
            <a:br>
              <a:rPr lang="en-US" dirty="0">
                <a:solidFill>
                  <a:schemeClr val="accent1">
                    <a:lumMod val="75000"/>
                  </a:schemeClr>
                </a:solidFill>
              </a:rPr>
            </a:br>
            <a:r>
              <a:rPr lang="en-US" dirty="0">
                <a:solidFill>
                  <a:schemeClr val="accent1">
                    <a:lumMod val="75000"/>
                  </a:schemeClr>
                </a:solidFill>
              </a:rPr>
              <a:t>Lesson 2- Mealworms Lab</a:t>
            </a:r>
          </a:p>
        </p:txBody>
      </p:sp>
      <p:sp>
        <p:nvSpPr>
          <p:cNvPr id="3" name="Content Placeholder 2"/>
          <p:cNvSpPr>
            <a:spLocks noGrp="1"/>
          </p:cNvSpPr>
          <p:nvPr>
            <p:ph idx="1"/>
          </p:nvPr>
        </p:nvSpPr>
        <p:spPr/>
        <p:txBody>
          <a:bodyPr>
            <a:normAutofit fontScale="77500" lnSpcReduction="20000"/>
          </a:bodyPr>
          <a:lstStyle/>
          <a:p>
            <a:pPr fontAlgn="base"/>
            <a:r>
              <a:rPr lang="en-US" dirty="0">
                <a:solidFill>
                  <a:srgbClr val="009900"/>
                </a:solidFill>
              </a:rPr>
              <a:t>Bell Ringer –Experimental Design Procedures Worksheet</a:t>
            </a:r>
          </a:p>
          <a:p>
            <a:pPr lvl="1" fontAlgn="base"/>
            <a:r>
              <a:rPr lang="en-US" dirty="0">
                <a:solidFill>
                  <a:srgbClr val="009900"/>
                </a:solidFill>
              </a:rPr>
              <a:t>Discussion of procedural writing expectations</a:t>
            </a:r>
          </a:p>
          <a:p>
            <a:pPr fontAlgn="base"/>
            <a:r>
              <a:rPr lang="en-US" dirty="0"/>
              <a:t>Complete the mealworm lab</a:t>
            </a:r>
          </a:p>
          <a:p>
            <a:pPr lvl="1" fontAlgn="base"/>
            <a:r>
              <a:rPr lang="en-US" dirty="0"/>
              <a:t>Develop your procedures. Be sure to identify the variables and groups as indicated on your handout.</a:t>
            </a:r>
          </a:p>
          <a:p>
            <a:pPr lvl="1" fontAlgn="base"/>
            <a:r>
              <a:rPr lang="en-US" dirty="0"/>
              <a:t>All of your classmates should be able to reproduce your experiment based on the written procedures.</a:t>
            </a:r>
          </a:p>
          <a:p>
            <a:pPr lvl="1" fontAlgn="base"/>
            <a:r>
              <a:rPr lang="en-US" dirty="0"/>
              <a:t>Your procedures must be approved before experimentation begins.</a:t>
            </a:r>
          </a:p>
          <a:p>
            <a:pPr fontAlgn="base"/>
            <a:r>
              <a:rPr lang="en-US" dirty="0"/>
              <a:t>Closing: Groups will read their procedures out loud while another group tries to complete their experimental setup.</a:t>
            </a:r>
          </a:p>
          <a:p>
            <a:pPr fontAlgn="base"/>
            <a:r>
              <a:rPr lang="en-US" dirty="0">
                <a:solidFill>
                  <a:srgbClr val="FF0000"/>
                </a:solidFill>
              </a:rPr>
              <a:t>Homework-Refine your procedures and bring in any materials that are not being provided. </a:t>
            </a:r>
          </a:p>
        </p:txBody>
      </p:sp>
    </p:spTree>
    <p:extLst>
      <p:ext uri="{BB962C8B-B14F-4D97-AF65-F5344CB8AC3E}">
        <p14:creationId xmlns:p14="http://schemas.microsoft.com/office/powerpoint/2010/main" val="32033645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chemeClr val="accent1">
                    <a:lumMod val="75000"/>
                  </a:schemeClr>
                </a:solidFill>
              </a:rPr>
              <a:t>Day 5-Biology</a:t>
            </a:r>
            <a:br>
              <a:rPr lang="en-US" dirty="0">
                <a:solidFill>
                  <a:schemeClr val="accent1">
                    <a:lumMod val="75000"/>
                  </a:schemeClr>
                </a:solidFill>
              </a:rPr>
            </a:br>
            <a:r>
              <a:rPr lang="en-US" dirty="0">
                <a:solidFill>
                  <a:schemeClr val="accent1">
                    <a:lumMod val="75000"/>
                  </a:schemeClr>
                </a:solidFill>
              </a:rPr>
              <a:t>Lesson 2- Mealworms Lab</a:t>
            </a:r>
          </a:p>
        </p:txBody>
      </p:sp>
      <p:sp>
        <p:nvSpPr>
          <p:cNvPr id="3" name="Content Placeholder 2"/>
          <p:cNvSpPr>
            <a:spLocks noGrp="1"/>
          </p:cNvSpPr>
          <p:nvPr>
            <p:ph idx="1"/>
          </p:nvPr>
        </p:nvSpPr>
        <p:spPr/>
        <p:txBody>
          <a:bodyPr>
            <a:normAutofit fontScale="85000" lnSpcReduction="20000"/>
          </a:bodyPr>
          <a:lstStyle/>
          <a:p>
            <a:pPr fontAlgn="base"/>
            <a:r>
              <a:rPr lang="en-US" dirty="0">
                <a:solidFill>
                  <a:srgbClr val="009900"/>
                </a:solidFill>
              </a:rPr>
              <a:t>Bell Ringer – </a:t>
            </a:r>
            <a:r>
              <a:rPr lang="en-US" dirty="0"/>
              <a:t>Create two data tables for collecting the data for their experimentation. A quantitative data table and a qualitative data table. </a:t>
            </a:r>
          </a:p>
          <a:p>
            <a:pPr fontAlgn="base"/>
            <a:r>
              <a:rPr lang="en-US" dirty="0"/>
              <a:t>Begin your experimentation.</a:t>
            </a:r>
          </a:p>
          <a:p>
            <a:pPr lvl="1" fontAlgn="base"/>
            <a:r>
              <a:rPr lang="en-US" dirty="0"/>
              <a:t>Be sure to run some test trials and adjust your procedures if it is not going as expected. </a:t>
            </a:r>
          </a:p>
          <a:p>
            <a:pPr lvl="1" fontAlgn="base"/>
            <a:r>
              <a:rPr lang="en-US" dirty="0"/>
              <a:t>Run and many trials as possible. A minimum of 5</a:t>
            </a:r>
          </a:p>
          <a:p>
            <a:pPr fontAlgn="base"/>
            <a:r>
              <a:rPr lang="en-US" dirty="0"/>
              <a:t>Closing: Groups will read their procedures out loud while another group tries to complete their experimental setup.</a:t>
            </a:r>
          </a:p>
          <a:p>
            <a:pPr fontAlgn="base"/>
            <a:r>
              <a:rPr lang="en-US" dirty="0">
                <a:solidFill>
                  <a:srgbClr val="FF0000"/>
                </a:solidFill>
              </a:rPr>
              <a:t>Homework-Refine your procedures and bring in any materials that are not being provided. </a:t>
            </a:r>
          </a:p>
        </p:txBody>
      </p:sp>
    </p:spTree>
    <p:extLst>
      <p:ext uri="{BB962C8B-B14F-4D97-AF65-F5344CB8AC3E}">
        <p14:creationId xmlns:p14="http://schemas.microsoft.com/office/powerpoint/2010/main" val="9504447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chemeClr val="accent1">
                    <a:lumMod val="75000"/>
                  </a:schemeClr>
                </a:solidFill>
              </a:rPr>
              <a:t>Day 6-Biology</a:t>
            </a:r>
            <a:br>
              <a:rPr lang="en-US" dirty="0">
                <a:solidFill>
                  <a:schemeClr val="accent1">
                    <a:lumMod val="75000"/>
                  </a:schemeClr>
                </a:solidFill>
              </a:rPr>
            </a:br>
            <a:r>
              <a:rPr lang="en-US" dirty="0">
                <a:solidFill>
                  <a:schemeClr val="accent1">
                    <a:lumMod val="75000"/>
                  </a:schemeClr>
                </a:solidFill>
              </a:rPr>
              <a:t>Lesson 2- Mealworms Lab</a:t>
            </a:r>
          </a:p>
        </p:txBody>
      </p:sp>
      <p:sp>
        <p:nvSpPr>
          <p:cNvPr id="3" name="Content Placeholder 2"/>
          <p:cNvSpPr>
            <a:spLocks noGrp="1"/>
          </p:cNvSpPr>
          <p:nvPr>
            <p:ph idx="1"/>
          </p:nvPr>
        </p:nvSpPr>
        <p:spPr/>
        <p:txBody>
          <a:bodyPr>
            <a:normAutofit fontScale="92500" lnSpcReduction="20000"/>
          </a:bodyPr>
          <a:lstStyle/>
          <a:p>
            <a:pPr fontAlgn="base"/>
            <a:r>
              <a:rPr lang="en-US" dirty="0">
                <a:solidFill>
                  <a:srgbClr val="009900"/>
                </a:solidFill>
              </a:rPr>
              <a:t>Bell Ringer – </a:t>
            </a:r>
            <a:r>
              <a:rPr lang="en-US" dirty="0"/>
              <a:t>Create a graph of your data. You may want to average your data or graph totals. </a:t>
            </a:r>
          </a:p>
          <a:p>
            <a:pPr fontAlgn="base"/>
            <a:r>
              <a:rPr lang="en-US" dirty="0"/>
              <a:t>Analyze your data. Discuss the results with your group.</a:t>
            </a:r>
          </a:p>
          <a:p>
            <a:pPr fontAlgn="base"/>
            <a:r>
              <a:rPr lang="en-US" dirty="0"/>
              <a:t>Write a conclusion based on your data.</a:t>
            </a:r>
          </a:p>
          <a:p>
            <a:pPr fontAlgn="base"/>
            <a:r>
              <a:rPr lang="en-US" dirty="0"/>
              <a:t>Closing: Share your written conclusion with the class and receive feedback. </a:t>
            </a:r>
          </a:p>
          <a:p>
            <a:pPr fontAlgn="base"/>
            <a:r>
              <a:rPr lang="en-US" dirty="0">
                <a:solidFill>
                  <a:srgbClr val="FF0000"/>
                </a:solidFill>
              </a:rPr>
              <a:t>Homework-Refine your conclusion based on feedback and the class discussion of the conclusions. </a:t>
            </a:r>
          </a:p>
        </p:txBody>
      </p:sp>
    </p:spTree>
    <p:extLst>
      <p:ext uri="{BB962C8B-B14F-4D97-AF65-F5344CB8AC3E}">
        <p14:creationId xmlns:p14="http://schemas.microsoft.com/office/powerpoint/2010/main" val="36338783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chemeClr val="accent1">
                    <a:lumMod val="75000"/>
                  </a:schemeClr>
                </a:solidFill>
              </a:rPr>
              <a:t>Day 7-Biology</a:t>
            </a:r>
            <a:br>
              <a:rPr lang="en-US" dirty="0">
                <a:solidFill>
                  <a:schemeClr val="accent1">
                    <a:lumMod val="75000"/>
                  </a:schemeClr>
                </a:solidFill>
              </a:rPr>
            </a:br>
            <a:r>
              <a:rPr lang="en-US" dirty="0">
                <a:solidFill>
                  <a:schemeClr val="accent1">
                    <a:lumMod val="75000"/>
                  </a:schemeClr>
                </a:solidFill>
              </a:rPr>
              <a:t>Lesson 2- Mealworms Lab</a:t>
            </a:r>
          </a:p>
        </p:txBody>
      </p:sp>
      <p:sp>
        <p:nvSpPr>
          <p:cNvPr id="3" name="Content Placeholder 2"/>
          <p:cNvSpPr>
            <a:spLocks noGrp="1"/>
          </p:cNvSpPr>
          <p:nvPr>
            <p:ph idx="1"/>
          </p:nvPr>
        </p:nvSpPr>
        <p:spPr/>
        <p:txBody>
          <a:bodyPr>
            <a:normAutofit lnSpcReduction="10000"/>
          </a:bodyPr>
          <a:lstStyle/>
          <a:p>
            <a:pPr fontAlgn="base"/>
            <a:r>
              <a:rPr lang="en-US" dirty="0">
                <a:solidFill>
                  <a:srgbClr val="009900"/>
                </a:solidFill>
              </a:rPr>
              <a:t>Bell Ringer – </a:t>
            </a:r>
            <a:r>
              <a:rPr lang="en-US" dirty="0"/>
              <a:t>Review the lab report rubric and guide. </a:t>
            </a:r>
          </a:p>
          <a:p>
            <a:pPr fontAlgn="base"/>
            <a:r>
              <a:rPr lang="en-US" dirty="0"/>
              <a:t>Create a graph of your data in excel/sheets.</a:t>
            </a:r>
          </a:p>
          <a:p>
            <a:pPr fontAlgn="base"/>
            <a:r>
              <a:rPr lang="en-US" dirty="0"/>
              <a:t>Begin working on your formal typed lab report.</a:t>
            </a:r>
          </a:p>
          <a:p>
            <a:pPr fontAlgn="base"/>
            <a:r>
              <a:rPr lang="en-US" dirty="0"/>
              <a:t>Closing: Discussion of difficulties/answer questions</a:t>
            </a:r>
          </a:p>
          <a:p>
            <a:pPr fontAlgn="base"/>
            <a:r>
              <a:rPr lang="en-US" dirty="0">
                <a:solidFill>
                  <a:srgbClr val="FF0000"/>
                </a:solidFill>
              </a:rPr>
              <a:t>Homework-study for the experimental design and equipment test.</a:t>
            </a:r>
          </a:p>
        </p:txBody>
      </p:sp>
    </p:spTree>
    <p:extLst>
      <p:ext uri="{BB962C8B-B14F-4D97-AF65-F5344CB8AC3E}">
        <p14:creationId xmlns:p14="http://schemas.microsoft.com/office/powerpoint/2010/main" val="19320761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chemeClr val="accent1">
                    <a:lumMod val="75000"/>
                  </a:schemeClr>
                </a:solidFill>
              </a:rPr>
              <a:t>Day 8-Biology</a:t>
            </a:r>
            <a:br>
              <a:rPr lang="en-US" dirty="0">
                <a:solidFill>
                  <a:schemeClr val="accent1">
                    <a:lumMod val="75000"/>
                  </a:schemeClr>
                </a:solidFill>
              </a:rPr>
            </a:br>
            <a:r>
              <a:rPr lang="en-US" dirty="0">
                <a:solidFill>
                  <a:schemeClr val="accent1">
                    <a:lumMod val="75000"/>
                  </a:schemeClr>
                </a:solidFill>
              </a:rPr>
              <a:t>Lesson 2- Mealworms Lab</a:t>
            </a:r>
          </a:p>
        </p:txBody>
      </p:sp>
      <p:sp>
        <p:nvSpPr>
          <p:cNvPr id="3" name="Content Placeholder 2"/>
          <p:cNvSpPr>
            <a:spLocks noGrp="1"/>
          </p:cNvSpPr>
          <p:nvPr>
            <p:ph idx="1"/>
          </p:nvPr>
        </p:nvSpPr>
        <p:spPr/>
        <p:txBody>
          <a:bodyPr>
            <a:normAutofit lnSpcReduction="10000"/>
          </a:bodyPr>
          <a:lstStyle/>
          <a:p>
            <a:pPr fontAlgn="base"/>
            <a:r>
              <a:rPr lang="en-US" dirty="0">
                <a:solidFill>
                  <a:srgbClr val="009900"/>
                </a:solidFill>
              </a:rPr>
              <a:t>Bell Ringer – </a:t>
            </a:r>
            <a:r>
              <a:rPr lang="en-US" dirty="0"/>
              <a:t>Review the lab report rubric and guide. </a:t>
            </a:r>
          </a:p>
          <a:p>
            <a:pPr fontAlgn="base"/>
            <a:r>
              <a:rPr lang="en-US" dirty="0"/>
              <a:t>Create a graph of your data in excel/sheets.</a:t>
            </a:r>
          </a:p>
          <a:p>
            <a:pPr fontAlgn="base"/>
            <a:r>
              <a:rPr lang="en-US" dirty="0"/>
              <a:t>Begin working on your formal typed lab report.</a:t>
            </a:r>
          </a:p>
          <a:p>
            <a:pPr fontAlgn="base"/>
            <a:r>
              <a:rPr lang="en-US" dirty="0"/>
              <a:t>Closing: Have another person read your lab report and offer feedback using the rubric.</a:t>
            </a:r>
          </a:p>
          <a:p>
            <a:pPr fontAlgn="base"/>
            <a:r>
              <a:rPr lang="en-US" dirty="0">
                <a:solidFill>
                  <a:srgbClr val="FF0000"/>
                </a:solidFill>
              </a:rPr>
              <a:t>Homework-study for the experimental design and equipment test.</a:t>
            </a:r>
          </a:p>
        </p:txBody>
      </p:sp>
    </p:spTree>
    <p:extLst>
      <p:ext uri="{BB962C8B-B14F-4D97-AF65-F5344CB8AC3E}">
        <p14:creationId xmlns:p14="http://schemas.microsoft.com/office/powerpoint/2010/main" val="335817122"/>
      </p:ext>
    </p:extLst>
  </p:cSld>
  <p:clrMapOvr>
    <a:masterClrMapping/>
  </p:clrMapOvr>
</p:sld>
</file>

<file path=ppt/theme/theme1.xml><?xml version="1.0" encoding="utf-8"?>
<a:theme xmlns:a="http://schemas.openxmlformats.org/drawingml/2006/main" name="Office Theme">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2525</TotalTime>
  <Words>702</Words>
  <Application>Microsoft Office PowerPoint</Application>
  <PresentationFormat>On-screen Show (4:3)</PresentationFormat>
  <Paragraphs>78</Paragraphs>
  <Slides>10</Slides>
  <Notes>10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Calibri</vt:lpstr>
      <vt:lpstr>Office Theme</vt:lpstr>
      <vt:lpstr>Lesson 2- Daily Agenda for Students</vt:lpstr>
      <vt:lpstr>Day 1-Biology Lesson 2-Laboratory Equipment</vt:lpstr>
      <vt:lpstr>Day 2-Biology Lesson 2- Mealworms Lab </vt:lpstr>
      <vt:lpstr>Day 3-Biology Lesson 2- Mealworms Lab</vt:lpstr>
      <vt:lpstr>Day 4-Biology Lesson 2- Mealworms Lab</vt:lpstr>
      <vt:lpstr>Day 5-Biology Lesson 2- Mealworms Lab</vt:lpstr>
      <vt:lpstr>Day 6-Biology Lesson 2- Mealworms Lab</vt:lpstr>
      <vt:lpstr>Day 7-Biology Lesson 2- Mealworms Lab</vt:lpstr>
      <vt:lpstr>Day 8-Biology Lesson 2- Mealworms Lab</vt:lpstr>
      <vt:lpstr>Day 9-Biology Lesson 2- Mealworms Lab</vt:lpstr>
    </vt:vector>
  </TitlesOfParts>
  <Manager>Bradley Grey</Manager>
  <Company>USBiologyTeaching.Com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Experimental Design Daily Agenda for Students</dc:title>
  <dc:creator>USBT</dc:creator>
  <dc:description>Copyright: USBiologyTeaching.Com</dc:description>
  <cp:lastModifiedBy>USBiologyTeaching</cp:lastModifiedBy>
  <cp:revision>39</cp:revision>
  <dcterms:created xsi:type="dcterms:W3CDTF">2017-02-18T16:58:37Z</dcterms:created>
  <dcterms:modified xsi:type="dcterms:W3CDTF">2017-02-21T21:11:22Z</dcterms:modified>
</cp:coreProperties>
</file>