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E5BD0-82B7-4A27-B32C-E518C739BFE6}" type="datetimeFigureOut">
              <a:rPr lang="en-US" smtClean="0"/>
              <a:t>2/21/2017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0E51C3-514B-4C34-8141-0657728A960B}" type="slidenum">
              <a:rPr lang="en-US" smtClean="0"/>
              <a:t>‹#›</a:t>
            </a:fld>
            <a:endParaRPr lang="en-US"/>
          </a:p>
        </p:txBody>
      </p:sp>
    </p:spTree>
    <p:extLst>
      <p:ext uri="{BB962C8B-B14F-4D97-AF65-F5344CB8AC3E}">
        <p14:creationId xmlns:p14="http://schemas.microsoft.com/office/powerpoint/2010/main" val="2807019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USBiologyTeaching</a:t>
            </a:r>
            <a:endParaRPr lang="en-US" dirty="0"/>
          </a:p>
          <a:p>
            <a:r>
              <a:rPr lang="en-US" dirty="0"/>
              <a:t>Do</a:t>
            </a:r>
            <a:r>
              <a:rPr lang="en-US" baseline="0" dirty="0"/>
              <a:t> not post materials from </a:t>
            </a:r>
            <a:r>
              <a:rPr lang="en-US" baseline="0" dirty="0" err="1"/>
              <a:t>USBiologyTeaching.Com</a:t>
            </a:r>
            <a:r>
              <a:rPr lang="en-US" baseline="0" dirty="0"/>
              <a:t> to any website other than those for students that are password protected. Be mindful to not have your students post work online that could provide answers to other students working on the same project.</a:t>
            </a:r>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1</a:t>
            </a:fld>
            <a:endParaRPr lang="en-US"/>
          </a:p>
        </p:txBody>
      </p:sp>
    </p:spTree>
    <p:extLst>
      <p:ext uri="{BB962C8B-B14F-4D97-AF65-F5344CB8AC3E}">
        <p14:creationId xmlns:p14="http://schemas.microsoft.com/office/powerpoint/2010/main" val="2007734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4: Be sure to see the teacher notes and refer to the post about this activity for instructions to setting it up. The students like this activity. </a:t>
            </a:r>
          </a:p>
        </p:txBody>
      </p:sp>
      <p:sp>
        <p:nvSpPr>
          <p:cNvPr id="4" name="Slide Number Placeholder 3"/>
          <p:cNvSpPr>
            <a:spLocks noGrp="1"/>
          </p:cNvSpPr>
          <p:nvPr>
            <p:ph type="sldNum" sz="quarter" idx="10"/>
          </p:nvPr>
        </p:nvSpPr>
        <p:spPr/>
        <p:txBody>
          <a:bodyPr/>
          <a:lstStyle/>
          <a:p>
            <a:fld id="{02A31BDC-0FCE-4119-8BF1-16B7C7811A59}" type="slidenum">
              <a:rPr lang="en-US" smtClean="0"/>
              <a:t>4</a:t>
            </a:fld>
            <a:endParaRPr lang="en-US"/>
          </a:p>
        </p:txBody>
      </p:sp>
    </p:spTree>
    <p:extLst>
      <p:ext uri="{BB962C8B-B14F-4D97-AF65-F5344CB8AC3E}">
        <p14:creationId xmlns:p14="http://schemas.microsoft.com/office/powerpoint/2010/main" val="309423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5</a:t>
            </a:fld>
            <a:endParaRPr lang="en-US"/>
          </a:p>
        </p:txBody>
      </p:sp>
    </p:spTree>
    <p:extLst>
      <p:ext uri="{BB962C8B-B14F-4D97-AF65-F5344CB8AC3E}">
        <p14:creationId xmlns:p14="http://schemas.microsoft.com/office/powerpoint/2010/main" val="540582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1AF12C15-3ADE-4A8A-8767-E50C0BCF488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7796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AF12C15-3ADE-4A8A-8767-E50C0BCF488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511709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AF12C15-3ADE-4A8A-8767-E50C0BCF488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822701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AF12C15-3ADE-4A8A-8767-E50C0BCF488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78070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F12C15-3ADE-4A8A-8767-E50C0BCF4889}"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271340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1AF12C15-3ADE-4A8A-8767-E50C0BCF488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2167561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1AF12C15-3ADE-4A8A-8767-E50C0BCF4889}"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713193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AF12C15-3ADE-4A8A-8767-E50C0BCF4889}"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368260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12C15-3ADE-4A8A-8767-E50C0BCF4889}"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98779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F12C15-3ADE-4A8A-8767-E50C0BCF488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304265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F12C15-3ADE-4A8A-8767-E50C0BCF4889}"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733A8A-1400-487C-8CAE-C337341CA39C}" type="slidenum">
              <a:rPr lang="en-US" smtClean="0"/>
              <a:t>‹#›</a:t>
            </a:fld>
            <a:endParaRPr lang="en-US"/>
          </a:p>
        </p:txBody>
      </p:sp>
    </p:spTree>
    <p:extLst>
      <p:ext uri="{BB962C8B-B14F-4D97-AF65-F5344CB8AC3E}">
        <p14:creationId xmlns:p14="http://schemas.microsoft.com/office/powerpoint/2010/main" val="158601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12C15-3ADE-4A8A-8767-E50C0BCF4889}" type="datetimeFigureOut">
              <a:rPr lang="en-US" smtClean="0"/>
              <a:t>2/21/2017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33A8A-1400-487C-8CAE-C337341CA39C}" type="slidenum">
              <a:rPr lang="en-US" smtClean="0"/>
              <a:t>‹#›</a:t>
            </a:fld>
            <a:endParaRPr lang="en-US"/>
          </a:p>
        </p:txBody>
      </p:sp>
    </p:spTree>
    <p:extLst>
      <p:ext uri="{BB962C8B-B14F-4D97-AF65-F5344CB8AC3E}">
        <p14:creationId xmlns:p14="http://schemas.microsoft.com/office/powerpoint/2010/main" val="283399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Lesson 1- Daily Agenda for Students</a:t>
            </a:r>
          </a:p>
        </p:txBody>
      </p:sp>
      <p:sp>
        <p:nvSpPr>
          <p:cNvPr id="3" name="Subtitle 2"/>
          <p:cNvSpPr>
            <a:spLocks noGrp="1"/>
          </p:cNvSpPr>
          <p:nvPr>
            <p:ph type="subTitle" idx="1"/>
          </p:nvPr>
        </p:nvSpPr>
        <p:spPr/>
        <p:txBody>
          <a:bodyPr/>
          <a:lstStyle/>
          <a:p>
            <a:endParaRPr lang="en-US" dirty="0"/>
          </a:p>
        </p:txBody>
      </p:sp>
      <p:pic>
        <p:nvPicPr>
          <p:cNvPr id="4" name="Picture 3" descr="JPEG72_big.jpg"/>
          <p:cNvPicPr/>
          <p:nvPr/>
        </p:nvPicPr>
        <p:blipFill>
          <a:blip r:embed="rId3" cstate="print"/>
          <a:stretch>
            <a:fillRect/>
          </a:stretch>
        </p:blipFill>
        <p:spPr>
          <a:xfrm>
            <a:off x="4724401" y="4038600"/>
            <a:ext cx="2657475" cy="1447800"/>
          </a:xfrm>
          <a:prstGeom prst="rect">
            <a:avLst/>
          </a:prstGeom>
        </p:spPr>
      </p:pic>
    </p:spTree>
    <p:extLst>
      <p:ext uri="{BB962C8B-B14F-4D97-AF65-F5344CB8AC3E}">
        <p14:creationId xmlns:p14="http://schemas.microsoft.com/office/powerpoint/2010/main" val="1677919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Day 1- Biology</a:t>
            </a:r>
            <a:br>
              <a:rPr lang="en-US" dirty="0">
                <a:solidFill>
                  <a:schemeClr val="accent1">
                    <a:lumMod val="75000"/>
                  </a:schemeClr>
                </a:solidFill>
              </a:rPr>
            </a:br>
            <a:r>
              <a:rPr lang="en-US" dirty="0">
                <a:solidFill>
                  <a:schemeClr val="accent1">
                    <a:lumMod val="75000"/>
                  </a:schemeClr>
                </a:solidFill>
              </a:rPr>
              <a:t>Lesson 1-Experimental Design</a:t>
            </a:r>
          </a:p>
        </p:txBody>
      </p:sp>
      <p:sp>
        <p:nvSpPr>
          <p:cNvPr id="3" name="Content Placeholder 2"/>
          <p:cNvSpPr>
            <a:spLocks noGrp="1"/>
          </p:cNvSpPr>
          <p:nvPr>
            <p:ph idx="1"/>
          </p:nvPr>
        </p:nvSpPr>
        <p:spPr/>
        <p:txBody>
          <a:bodyPr>
            <a:normAutofit fontScale="92500" lnSpcReduction="20000"/>
          </a:bodyPr>
          <a:lstStyle/>
          <a:p>
            <a:r>
              <a:rPr lang="en-US" dirty="0"/>
              <a:t>Welcome to room _______ </a:t>
            </a:r>
          </a:p>
          <a:p>
            <a:r>
              <a:rPr lang="en-US" dirty="0"/>
              <a:t>Find your assigned seat</a:t>
            </a:r>
          </a:p>
          <a:p>
            <a:pPr fontAlgn="base">
              <a:buNone/>
            </a:pPr>
            <a:r>
              <a:rPr lang="en-US" b="1" dirty="0">
                <a:solidFill>
                  <a:srgbClr val="009900"/>
                </a:solidFill>
              </a:rPr>
              <a:t>Bell Ringer: ​</a:t>
            </a:r>
          </a:p>
          <a:p>
            <a:pPr fontAlgn="base">
              <a:buNone/>
            </a:pPr>
            <a:r>
              <a:rPr lang="en-US" dirty="0"/>
              <a:t>Fill out your note card with the following information​</a:t>
            </a:r>
          </a:p>
          <a:p>
            <a:pPr fontAlgn="base"/>
            <a:r>
              <a:rPr lang="en-US" dirty="0"/>
              <a:t>Name ( at the top)​</a:t>
            </a:r>
          </a:p>
          <a:p>
            <a:pPr lvl="1" fontAlgn="base"/>
            <a:r>
              <a:rPr lang="en-US" dirty="0"/>
              <a:t>Birthday​</a:t>
            </a:r>
          </a:p>
          <a:p>
            <a:pPr lvl="1" fontAlgn="base"/>
            <a:r>
              <a:rPr lang="en-US" dirty="0"/>
              <a:t>Two things you like to do outside of school​</a:t>
            </a:r>
          </a:p>
          <a:p>
            <a:pPr lvl="1" fontAlgn="base"/>
            <a:r>
              <a:rPr lang="en-US" dirty="0"/>
              <a:t>What are you considering doing for a source of money (job/career)</a:t>
            </a:r>
          </a:p>
          <a:p>
            <a:pPr lvl="1" fontAlgn="base"/>
            <a:endParaRPr lang="en-US" dirty="0"/>
          </a:p>
          <a:p>
            <a:pPr fontAlgn="base"/>
            <a:r>
              <a:rPr lang="en-US" dirty="0"/>
              <a:t>Introduction to the Scientific Method-Paper Folding​ Activity</a:t>
            </a:r>
          </a:p>
          <a:p>
            <a:pPr fontAlgn="base"/>
            <a:r>
              <a:rPr lang="en-US" dirty="0">
                <a:solidFill>
                  <a:srgbClr val="FF0000"/>
                </a:solidFill>
              </a:rPr>
              <a:t>HOMEWORK-Get the syllabus/school paperwork signed. </a:t>
            </a:r>
          </a:p>
          <a:p>
            <a:endParaRPr lang="en-US" dirty="0"/>
          </a:p>
        </p:txBody>
      </p:sp>
    </p:spTree>
    <p:extLst>
      <p:ext uri="{BB962C8B-B14F-4D97-AF65-F5344CB8AC3E}">
        <p14:creationId xmlns:p14="http://schemas.microsoft.com/office/powerpoint/2010/main" val="32415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Day 2-Biology</a:t>
            </a:r>
            <a:br>
              <a:rPr lang="en-US" dirty="0">
                <a:solidFill>
                  <a:schemeClr val="accent1">
                    <a:lumMod val="75000"/>
                  </a:schemeClr>
                </a:solidFill>
              </a:rPr>
            </a:br>
            <a:r>
              <a:rPr lang="en-US" dirty="0">
                <a:solidFill>
                  <a:schemeClr val="accent1">
                    <a:lumMod val="75000"/>
                  </a:schemeClr>
                </a:solidFill>
              </a:rPr>
              <a:t>Lesson 1-Experimental Design</a:t>
            </a:r>
          </a:p>
        </p:txBody>
      </p:sp>
      <p:sp>
        <p:nvSpPr>
          <p:cNvPr id="3" name="Content Placeholder 2"/>
          <p:cNvSpPr>
            <a:spLocks noGrp="1"/>
          </p:cNvSpPr>
          <p:nvPr>
            <p:ph idx="1"/>
          </p:nvPr>
        </p:nvSpPr>
        <p:spPr/>
        <p:txBody>
          <a:bodyPr>
            <a:normAutofit/>
          </a:bodyPr>
          <a:lstStyle/>
          <a:p>
            <a:pPr fontAlgn="base"/>
            <a:r>
              <a:rPr lang="en-US" dirty="0">
                <a:solidFill>
                  <a:srgbClr val="009900"/>
                </a:solidFill>
              </a:rPr>
              <a:t>Bell Ringer –Classroom Procedures (discussion)​</a:t>
            </a:r>
          </a:p>
          <a:p>
            <a:pPr lvl="1" fontAlgn="base"/>
            <a:r>
              <a:rPr lang="en-US" dirty="0"/>
              <a:t>You should have your syllabus signed  and turned in.</a:t>
            </a:r>
          </a:p>
          <a:p>
            <a:pPr fontAlgn="base"/>
            <a:r>
              <a:rPr lang="en-US" dirty="0"/>
              <a:t>Introduction to Science- Paper folding- finish</a:t>
            </a:r>
          </a:p>
          <a:p>
            <a:pPr fontAlgn="base"/>
            <a:r>
              <a:rPr lang="en-US" dirty="0"/>
              <a:t>Begin guided notes on Experimental Design </a:t>
            </a:r>
          </a:p>
          <a:p>
            <a:pPr fontAlgn="base"/>
            <a:r>
              <a:rPr lang="en-US" dirty="0"/>
              <a:t>Complete the experimental design scenarios worksheet. </a:t>
            </a:r>
          </a:p>
          <a:p>
            <a:pPr fontAlgn="base"/>
            <a:r>
              <a:rPr lang="en-US" dirty="0"/>
              <a:t>Closing-Beach Ball Vocabulary Review​</a:t>
            </a:r>
          </a:p>
          <a:p>
            <a:pPr fontAlgn="base"/>
            <a:r>
              <a:rPr lang="en-US" dirty="0">
                <a:solidFill>
                  <a:srgbClr val="FF0000"/>
                </a:solidFill>
              </a:rPr>
              <a:t>Homework-Study your experimental design vocabulary.</a:t>
            </a:r>
          </a:p>
        </p:txBody>
      </p:sp>
    </p:spTree>
    <p:extLst>
      <p:ext uri="{BB962C8B-B14F-4D97-AF65-F5344CB8AC3E}">
        <p14:creationId xmlns:p14="http://schemas.microsoft.com/office/powerpoint/2010/main" val="74298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Day 3-Biology</a:t>
            </a:r>
            <a:br>
              <a:rPr lang="en-US" dirty="0">
                <a:solidFill>
                  <a:schemeClr val="accent1">
                    <a:lumMod val="75000"/>
                  </a:schemeClr>
                </a:solidFill>
              </a:rPr>
            </a:br>
            <a:r>
              <a:rPr lang="en-US" dirty="0">
                <a:solidFill>
                  <a:schemeClr val="accent1">
                    <a:lumMod val="75000"/>
                  </a:schemeClr>
                </a:solidFill>
              </a:rPr>
              <a:t>Lesson 1-Experimental Design</a:t>
            </a:r>
          </a:p>
        </p:txBody>
      </p:sp>
      <p:sp>
        <p:nvSpPr>
          <p:cNvPr id="3" name="Content Placeholder 2"/>
          <p:cNvSpPr>
            <a:spLocks noGrp="1"/>
          </p:cNvSpPr>
          <p:nvPr>
            <p:ph idx="1"/>
          </p:nvPr>
        </p:nvSpPr>
        <p:spPr/>
        <p:txBody>
          <a:bodyPr>
            <a:normAutofit/>
          </a:bodyPr>
          <a:lstStyle/>
          <a:p>
            <a:pPr fontAlgn="base"/>
            <a:r>
              <a:rPr lang="en-US" dirty="0">
                <a:solidFill>
                  <a:srgbClr val="009900"/>
                </a:solidFill>
              </a:rPr>
              <a:t>Bell Ringer –Complete the IV and DV Scenario Worksheet</a:t>
            </a:r>
          </a:p>
          <a:p>
            <a:pPr marL="0" indent="0" fontAlgn="base">
              <a:buNone/>
            </a:pPr>
            <a:r>
              <a:rPr lang="en-US" dirty="0"/>
              <a:t>Introduction to Science Paper folding- finish</a:t>
            </a:r>
          </a:p>
          <a:p>
            <a:pPr fontAlgn="base"/>
            <a:r>
              <a:rPr lang="en-US" dirty="0"/>
              <a:t>Complete the 3-hole bottle activity.</a:t>
            </a:r>
          </a:p>
          <a:p>
            <a:pPr lvl="1" fontAlgn="base"/>
            <a:r>
              <a:rPr lang="en-US" dirty="0"/>
              <a:t>Observation and Hypothesis Writing Practice</a:t>
            </a:r>
          </a:p>
          <a:p>
            <a:pPr fontAlgn="base"/>
            <a:r>
              <a:rPr lang="en-US" dirty="0"/>
              <a:t>Experimental Design Vocabulary Quiz</a:t>
            </a:r>
          </a:p>
          <a:p>
            <a:pPr fontAlgn="base"/>
            <a:r>
              <a:rPr lang="en-US" dirty="0"/>
              <a:t>Closing-Scientific Analysis Worksheet</a:t>
            </a:r>
          </a:p>
          <a:p>
            <a:pPr fontAlgn="base"/>
            <a:r>
              <a:rPr lang="en-US" dirty="0">
                <a:solidFill>
                  <a:srgbClr val="FF0000"/>
                </a:solidFill>
              </a:rPr>
              <a:t>Homework-Review your notes and continue to review the vocabulary. </a:t>
            </a:r>
          </a:p>
        </p:txBody>
      </p:sp>
    </p:spTree>
    <p:extLst>
      <p:ext uri="{BB962C8B-B14F-4D97-AF65-F5344CB8AC3E}">
        <p14:creationId xmlns:p14="http://schemas.microsoft.com/office/powerpoint/2010/main" val="310888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lumMod val="75000"/>
                  </a:schemeClr>
                </a:solidFill>
              </a:rPr>
              <a:t>Day 4-Biology</a:t>
            </a:r>
            <a:br>
              <a:rPr lang="en-US" dirty="0">
                <a:solidFill>
                  <a:schemeClr val="accent1">
                    <a:lumMod val="75000"/>
                  </a:schemeClr>
                </a:solidFill>
              </a:rPr>
            </a:br>
            <a:r>
              <a:rPr lang="en-US" dirty="0">
                <a:solidFill>
                  <a:schemeClr val="accent1">
                    <a:lumMod val="75000"/>
                  </a:schemeClr>
                </a:solidFill>
              </a:rPr>
              <a:t>Lesson 1-Experimental Design</a:t>
            </a:r>
          </a:p>
        </p:txBody>
      </p:sp>
      <p:sp>
        <p:nvSpPr>
          <p:cNvPr id="3" name="Content Placeholder 2"/>
          <p:cNvSpPr>
            <a:spLocks noGrp="1"/>
          </p:cNvSpPr>
          <p:nvPr>
            <p:ph idx="1"/>
          </p:nvPr>
        </p:nvSpPr>
        <p:spPr/>
        <p:txBody>
          <a:bodyPr>
            <a:normAutofit/>
          </a:bodyPr>
          <a:lstStyle/>
          <a:p>
            <a:pPr fontAlgn="base"/>
            <a:r>
              <a:rPr lang="en-US" dirty="0">
                <a:solidFill>
                  <a:srgbClr val="009900"/>
                </a:solidFill>
              </a:rPr>
              <a:t>Bell Ringer –Beach Ball vocabulary review</a:t>
            </a:r>
          </a:p>
          <a:p>
            <a:pPr fontAlgn="base"/>
            <a:r>
              <a:rPr lang="en-US" dirty="0"/>
              <a:t>Tying up loose end day- Finish 3-hole bottle and the Scientific Analysis Worksheet.</a:t>
            </a:r>
          </a:p>
          <a:p>
            <a:pPr fontAlgn="base"/>
            <a:endParaRPr lang="en-US" dirty="0"/>
          </a:p>
          <a:p>
            <a:pPr fontAlgn="base"/>
            <a:r>
              <a:rPr lang="en-US" dirty="0">
                <a:solidFill>
                  <a:srgbClr val="FF0000"/>
                </a:solidFill>
              </a:rPr>
              <a:t>Homework-Review your notes and continue to review the vocabulary. </a:t>
            </a:r>
          </a:p>
        </p:txBody>
      </p:sp>
    </p:spTree>
    <p:extLst>
      <p:ext uri="{BB962C8B-B14F-4D97-AF65-F5344CB8AC3E}">
        <p14:creationId xmlns:p14="http://schemas.microsoft.com/office/powerpoint/2010/main" val="959217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230</Words>
  <Application>Microsoft Office PowerPoint</Application>
  <PresentationFormat>Widescreen</PresentationFormat>
  <Paragraphs>40</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Lesson 1- Daily Agenda for Students</vt:lpstr>
      <vt:lpstr>Day 1- Biology Lesson 1-Experimental Design</vt:lpstr>
      <vt:lpstr>Day 2-Biology Lesson 1-Experimental Design</vt:lpstr>
      <vt:lpstr>Day 3-Biology Lesson 1-Experimental Design</vt:lpstr>
      <vt:lpstr>Day 4-Biology Lesson 1-Experimental Design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Daily Agenda for Students</dc:title>
  <dc:creator>USBiologyTeaching</dc:creator>
  <cp:lastModifiedBy>USBiologyTeaching</cp:lastModifiedBy>
  <cp:revision>1</cp:revision>
  <dcterms:created xsi:type="dcterms:W3CDTF">2017-02-21T21:07:23Z</dcterms:created>
  <dcterms:modified xsi:type="dcterms:W3CDTF">2017-02-21T21:08:36Z</dcterms:modified>
</cp:coreProperties>
</file>