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sldIdLst>
    <p:sldId id="256" r:id="rId2"/>
    <p:sldId id="278" r:id="rId3"/>
    <p:sldId id="258" r:id="rId4"/>
    <p:sldId id="261" r:id="rId5"/>
    <p:sldId id="259" r:id="rId6"/>
    <p:sldId id="262" r:id="rId7"/>
    <p:sldId id="273" r:id="rId8"/>
    <p:sldId id="260" r:id="rId9"/>
    <p:sldId id="265" r:id="rId10"/>
    <p:sldId id="270" r:id="rId11"/>
    <p:sldId id="264" r:id="rId12"/>
    <p:sldId id="269" r:id="rId13"/>
    <p:sldId id="267" r:id="rId14"/>
    <p:sldId id="271" r:id="rId15"/>
    <p:sldId id="272" r:id="rId16"/>
    <p:sldId id="263" r:id="rId17"/>
    <p:sldId id="266" r:id="rId18"/>
    <p:sldId id="274" r:id="rId19"/>
    <p:sldId id="276" r:id="rId20"/>
    <p:sldId id="275" r:id="rId21"/>
    <p:sldId id="27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800000"/>
    <a:srgbClr val="006600"/>
    <a:srgbClr val="00CC00"/>
    <a:srgbClr val="9966FF"/>
    <a:srgbClr val="FF99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80F5AD4-486F-479C-9BA9-2428626CC28E}" type="datetimeFigureOut">
              <a:rPr lang="en-US"/>
              <a:pPr>
                <a:defRPr/>
              </a:pPr>
              <a:t>10/9/2016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1F9DA5F-2F34-4467-8D73-2FFDFE7D2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3045AC2-2779-47B9-A52F-45E256088D32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F9DA5F-2F34-4467-8D73-2FFDFE7D2D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E5279-C7BE-4859-8813-6D81952CD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BA162-21FE-44B0-ACD6-9742C56C2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5B17A-1D37-4F5A-9301-7D5A5CD9A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315F1-0CCD-45F2-AD30-FD75CCB91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EC200-93BA-4CA0-9FF0-D18341F9D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C44D8-8399-4FD2-BBE8-14C25CBC3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462E6-B088-41A4-A8A9-53D65F287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93632-2840-4110-A226-8A504DD8A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320DE-27E8-43DF-AE2C-EFB87C442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A5AB3-F816-4DE4-96AF-8B8CDD854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34390-6129-407F-A27F-A1374E3C1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1D6F85-8710-4446-837C-D678F0E3F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ackgroun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34925"/>
            <a:ext cx="9144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3429000"/>
          </a:xfrm>
          <a:noFill/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660066"/>
                </a:solidFill>
                <a:latin typeface="Eras Bold ITC" pitchFamily="34" charset="0"/>
              </a:rPr>
              <a:t>IDENTIFYING MACROMOLECULES IN FOOD</a:t>
            </a:r>
            <a:br>
              <a:rPr lang="en-US" sz="5400" b="1" smtClean="0">
                <a:solidFill>
                  <a:srgbClr val="660066"/>
                </a:solidFill>
                <a:latin typeface="Eras Bold ITC" pitchFamily="34" charset="0"/>
              </a:rPr>
            </a:br>
            <a:r>
              <a:rPr lang="en-US" sz="5400" b="1" smtClean="0">
                <a:solidFill>
                  <a:srgbClr val="660066"/>
                </a:solidFill>
                <a:latin typeface="Eras Bold ITC" pitchFamily="34" charset="0"/>
              </a:rPr>
              <a:t>LAB</a:t>
            </a:r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1981200"/>
          </a:xfrm>
          <a:noFill/>
        </p:spPr>
        <p:txBody>
          <a:bodyPr/>
          <a:lstStyle/>
          <a:p>
            <a:pPr eaLnBrk="1" hangingPunct="1"/>
            <a:r>
              <a:rPr lang="en-US" sz="2400" b="1" dirty="0" smtClean="0"/>
              <a:t>Biology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Test for Simple Carbohydrates</a:t>
            </a:r>
            <a:br>
              <a:rPr lang="en-US" sz="4000" smtClean="0"/>
            </a:br>
            <a:r>
              <a:rPr lang="en-US" sz="4000" smtClean="0">
                <a:solidFill>
                  <a:schemeClr val="accent2"/>
                </a:solidFill>
              </a:rPr>
              <a:t>Benedict’s solution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Unlike some other indicators, Benedict’s solution does not work at room temperature - </a:t>
            </a:r>
            <a:r>
              <a:rPr lang="en-US" b="1" i="1" u="sng" smtClean="0">
                <a:solidFill>
                  <a:srgbClr val="006600"/>
                </a:solidFill>
              </a:rPr>
              <a:t>it must be heated first</a:t>
            </a:r>
            <a:r>
              <a:rPr lang="en-US" smtClean="0"/>
              <a:t>.</a:t>
            </a:r>
          </a:p>
        </p:txBody>
      </p:sp>
      <p:pic>
        <p:nvPicPr>
          <p:cNvPr id="18436" name="Picture 1028" descr="ihot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352800"/>
            <a:ext cx="251142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Test for Complex Carbohydrates</a:t>
            </a:r>
            <a:br>
              <a:rPr lang="en-US" sz="4000" smtClean="0"/>
            </a:br>
            <a:r>
              <a:rPr lang="en-US" sz="4000" smtClean="0">
                <a:solidFill>
                  <a:schemeClr val="accent2"/>
                </a:solidFill>
              </a:rPr>
              <a:t>Iodine solution</a:t>
            </a:r>
            <a:r>
              <a:rPr lang="en-US" sz="4000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sz="2800" smtClean="0"/>
              <a:t>IKI solution </a:t>
            </a:r>
            <a:r>
              <a:rPr lang="en-US" sz="2800" smtClean="0">
                <a:sym typeface="Wingdings" pitchFamily="2" charset="2"/>
              </a:rPr>
              <a:t></a:t>
            </a:r>
            <a:r>
              <a:rPr lang="en-US" sz="2800" smtClean="0"/>
              <a:t> (Iodine Potassium Iodine) color change: Negative= redish-orange; Positive=blue to black</a:t>
            </a:r>
          </a:p>
        </p:txBody>
      </p:sp>
      <p:pic>
        <p:nvPicPr>
          <p:cNvPr id="12292" name="Picture 5" descr="starchte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429000"/>
            <a:ext cx="59912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Test for Complex Carbohydrates</a:t>
            </a:r>
            <a:br>
              <a:rPr lang="en-US" sz="4000" smtClean="0"/>
            </a:br>
            <a:r>
              <a:rPr lang="en-US" sz="4000" smtClean="0">
                <a:solidFill>
                  <a:schemeClr val="accent2"/>
                </a:solidFill>
              </a:rPr>
              <a:t>Lugol’s solution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Lugol’s solution is an indicator for a molecule called starch. </a:t>
            </a:r>
          </a:p>
          <a:p>
            <a:pPr eaLnBrk="1" hangingPunct="1"/>
            <a:r>
              <a:rPr lang="en-US" sz="2800" smtClean="0"/>
              <a:t>Starch is a huge molecule made up of hundreds of simple sugar molecules (such as glucose) connected to each other.</a:t>
            </a:r>
          </a:p>
          <a:p>
            <a:pPr eaLnBrk="1" hangingPunct="1"/>
            <a:endParaRPr lang="en-US" smtClean="0"/>
          </a:p>
        </p:txBody>
      </p:sp>
      <p:pic>
        <p:nvPicPr>
          <p:cNvPr id="13316" name="Picture 5" descr="IodineTe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962400"/>
            <a:ext cx="35052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Test for Protein (amino acids)</a:t>
            </a:r>
            <a:br>
              <a:rPr lang="en-US" sz="4000" smtClean="0"/>
            </a:br>
            <a:r>
              <a:rPr lang="en-US" sz="4000" smtClean="0">
                <a:solidFill>
                  <a:schemeClr val="accent2"/>
                </a:solidFill>
              </a:rPr>
              <a:t>Biuret solution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Biuret solution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Negative=dark violet blue; Positive=pinkish purple</a:t>
            </a:r>
          </a:p>
        </p:txBody>
      </p:sp>
      <p:pic>
        <p:nvPicPr>
          <p:cNvPr id="14340" name="Picture 5" descr="BiuretTe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781300"/>
            <a:ext cx="50292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Test for Fats (lipids)</a:t>
            </a:r>
            <a:br>
              <a:rPr lang="en-US" sz="4000" smtClean="0"/>
            </a:br>
            <a:r>
              <a:rPr lang="en-US" sz="4000" smtClean="0">
                <a:solidFill>
                  <a:schemeClr val="accent2"/>
                </a:solidFill>
              </a:rPr>
              <a:t>Sudan IV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7150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Like lipids, the chemical Sudan IV is not soluble in water; it is, however, soluble in lipids. 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In this test dark red Sudan IV is added to a solution along with ethanol to dissolve any possible lipids. </a:t>
            </a:r>
          </a:p>
        </p:txBody>
      </p:sp>
      <p:pic>
        <p:nvPicPr>
          <p:cNvPr id="15364" name="Picture 5" descr="sud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447800"/>
            <a:ext cx="271938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Test for Fats (lipids)</a:t>
            </a:r>
            <a:br>
              <a:rPr lang="en-US" sz="4000" smtClean="0"/>
            </a:br>
            <a:r>
              <a:rPr lang="en-US" sz="4000" smtClean="0">
                <a:solidFill>
                  <a:schemeClr val="accent2"/>
                </a:solidFill>
              </a:rPr>
              <a:t>Sudan IV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If lipids are present the Sudan IV will stain them reddish-orange (positive test).</a:t>
            </a:r>
            <a:r>
              <a:rPr lang="en-US" smtClean="0"/>
              <a:t> </a:t>
            </a:r>
          </a:p>
          <a:p>
            <a:pPr eaLnBrk="1" hangingPunct="1"/>
            <a:endParaRPr lang="en-US" smtClean="0"/>
          </a:p>
        </p:txBody>
      </p:sp>
      <p:pic>
        <p:nvPicPr>
          <p:cNvPr id="16388" name="Picture 5" descr="sudanIVte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895600"/>
            <a:ext cx="3178175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Question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1371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Why didn’t the test tube containing sucrose change colors?</a:t>
            </a:r>
          </a:p>
        </p:txBody>
      </p:sp>
      <p:pic>
        <p:nvPicPr>
          <p:cNvPr id="17412" name="Picture 5" descr="10011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5146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Why didn’t the test tube containing starch change colors?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18436" name="Picture 5" descr="smgaf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667000"/>
            <a:ext cx="4114800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/>
          <a:lstStyle/>
          <a:p>
            <a:pPr eaLnBrk="1" hangingPunct="1"/>
            <a:r>
              <a:rPr lang="en-US" smtClean="0"/>
              <a:t>Procedure</a:t>
            </a:r>
            <a:br>
              <a:rPr lang="en-US" smtClean="0"/>
            </a:br>
            <a:r>
              <a:rPr lang="en-US" sz="3200" smtClean="0">
                <a:solidFill>
                  <a:schemeClr val="accent2"/>
                </a:solidFill>
              </a:rPr>
              <a:t>Simple carbohydrate</a:t>
            </a:r>
          </a:p>
        </p:txBody>
      </p:sp>
      <p:pic>
        <p:nvPicPr>
          <p:cNvPr id="19459" name="Picture 5" descr="nc2082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7838" y="2971800"/>
            <a:ext cx="2316162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086600" cy="4297363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5ml distilled H</a:t>
            </a:r>
            <a:r>
              <a:rPr lang="en-US" baseline="-30000" smtClean="0">
                <a:latin typeface="Times New (W1)" pitchFamily="18" charset="0"/>
                <a:cs typeface="Times New Roman" pitchFamily="18" charset="0"/>
              </a:rPr>
              <a:t>2</a:t>
            </a:r>
            <a:r>
              <a:rPr lang="en-US" smtClean="0"/>
              <a:t>O              using pipette to test tube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1ml of glucose sample to test tube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20 drops of Benedict solution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Place test tube in a hot           water bath for 10 minutes.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  <p:pic>
        <p:nvPicPr>
          <p:cNvPr id="19461" name="Picture 8" descr="glucosio-fehling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930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Procedure</a:t>
            </a:r>
            <a:br>
              <a:rPr lang="en-US" smtClean="0"/>
            </a:br>
            <a:r>
              <a:rPr lang="en-US" sz="3200" smtClean="0">
                <a:solidFill>
                  <a:schemeClr val="accent2"/>
                </a:solidFill>
              </a:rPr>
              <a:t>Complex carbohydrate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543800" cy="4297363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5ml distilled H</a:t>
            </a:r>
            <a:r>
              <a:rPr lang="en-US" baseline="-30000" smtClean="0">
                <a:latin typeface="Times New (W1)" pitchFamily="18" charset="0"/>
                <a:cs typeface="Times New Roman" pitchFamily="18" charset="0"/>
              </a:rPr>
              <a:t>2</a:t>
            </a:r>
            <a:r>
              <a:rPr lang="en-US" smtClean="0"/>
              <a:t>O using pipette to test tube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1ml of starch sample to test tube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20 drops of iodine solution</a:t>
            </a:r>
          </a:p>
          <a:p>
            <a:pPr marL="609600" indent="-609600" eaLnBrk="1" hangingPunct="1">
              <a:buFontTx/>
              <a:buAutoNum type="arabicPeriod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  <p:pic>
        <p:nvPicPr>
          <p:cNvPr id="20484" name="Picture 6" descr="titr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114800"/>
            <a:ext cx="1943100" cy="22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LAB SAFETY and CLEAN UP</a:t>
            </a:r>
          </a:p>
        </p:txBody>
      </p:sp>
      <p:pic>
        <p:nvPicPr>
          <p:cNvPr id="3075" name="Picture 5" descr="Image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124200"/>
            <a:ext cx="8343900" cy="284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228600" y="1752600"/>
            <a:ext cx="3200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WEAR safety goggles and apron at all times</a:t>
            </a: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5715000" y="1752600"/>
            <a:ext cx="3200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FF"/>
                </a:solidFill>
              </a:rPr>
              <a:t>THOROUGHLY CLEAN lab area and equipment</a:t>
            </a:r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2971800" y="1524000"/>
            <a:ext cx="3200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CC00"/>
                </a:solidFill>
              </a:rPr>
              <a:t>NO EDIBLE products            in 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Procedure</a:t>
            </a:r>
            <a:br>
              <a:rPr lang="en-US" smtClean="0"/>
            </a:br>
            <a:r>
              <a:rPr lang="en-US" sz="3200" smtClean="0">
                <a:solidFill>
                  <a:schemeClr val="accent2"/>
                </a:solidFill>
              </a:rPr>
              <a:t>Protein (amino acids)</a:t>
            </a:r>
          </a:p>
        </p:txBody>
      </p:sp>
      <p:pic>
        <p:nvPicPr>
          <p:cNvPr id="21507" name="Picture 5" descr="nc2083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3413" y="1600200"/>
            <a:ext cx="2160587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086600" cy="4297363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5ml distilled H</a:t>
            </a:r>
            <a:r>
              <a:rPr lang="en-US" baseline="-30000" smtClean="0">
                <a:latin typeface="Times New (W1)" pitchFamily="18" charset="0"/>
                <a:cs typeface="Times New Roman" pitchFamily="18" charset="0"/>
              </a:rPr>
              <a:t>2</a:t>
            </a:r>
            <a:r>
              <a:rPr lang="en-US" smtClean="0"/>
              <a:t>O using pipette to test tube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1ml of gelatin sample to test tube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20 drops of Biuret solution</a:t>
            </a:r>
          </a:p>
          <a:p>
            <a:pPr marL="609600" indent="-609600" eaLnBrk="1" hangingPunct="1">
              <a:buFontTx/>
              <a:buAutoNum type="arabicPeriod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Procedure</a:t>
            </a:r>
            <a:br>
              <a:rPr lang="en-US" smtClean="0"/>
            </a:br>
            <a:r>
              <a:rPr lang="en-US" sz="3200" smtClean="0">
                <a:solidFill>
                  <a:schemeClr val="accent2"/>
                </a:solidFill>
              </a:rPr>
              <a:t>Fats (lipids)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086600" cy="4297363"/>
          </a:xfrm>
          <a:noFill/>
        </p:spPr>
        <p:txBody>
          <a:bodyPr/>
          <a:lstStyle/>
          <a:p>
            <a:pPr marL="609600" indent="-609600" eaLnBrk="1" hangingPunct="1"/>
            <a:r>
              <a:rPr lang="en-US" smtClean="0"/>
              <a:t>Add 1 drop of vegetable to piece of brown paper.</a:t>
            </a:r>
          </a:p>
          <a:p>
            <a:pPr marL="609600" indent="-609600" eaLnBrk="1" hangingPunct="1"/>
            <a:r>
              <a:rPr lang="en-US" smtClean="0"/>
              <a:t>Determine if the paper is translucent to light (positive) or opaque (negative).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  <p:pic>
        <p:nvPicPr>
          <p:cNvPr id="22532" name="Picture 6" descr="http://t2.gstatic.com/images?q=tbn:ANd9GcQq7B3QPoG_-aq0IiaEc13KM5fKI11x1bi7Y4cYGhA8Bg5aor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922713"/>
            <a:ext cx="220186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Carbohydrates, proteins, and fats are all essential nutrients.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We cannot manufacture these nutrients so we must obtain them from our environment.  </a:t>
            </a:r>
          </a:p>
        </p:txBody>
      </p:sp>
      <p:pic>
        <p:nvPicPr>
          <p:cNvPr id="410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371600"/>
            <a:ext cx="3427413" cy="424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6934200" cy="4678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In this lab, with the use of indicators as chemical detection tools, you will analyze a variety of foods for the presence of nutrients.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Detection is based upon observing a chemical change that takes place most often a change in color.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5124" name="Picture 5" descr="j042418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228600"/>
            <a:ext cx="155733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3352800"/>
            <a:ext cx="1481138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>
                <a:solidFill>
                  <a:srgbClr val="006600"/>
                </a:solidFill>
              </a:rPr>
              <a:t>Identify the presence of major nutrients such as simple carbohydrates (glucose), complex carbohydrates (starch), protein (gelatin) and fat (oil) in common foods.</a:t>
            </a:r>
            <a:r>
              <a:rPr lang="en-US" smtClean="0"/>
              <a:t> </a:t>
            </a:r>
          </a:p>
        </p:txBody>
      </p:sp>
      <p:pic>
        <p:nvPicPr>
          <p:cNvPr id="6148" name="Picture 4" descr="j042594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520950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j042593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4038600"/>
            <a:ext cx="3048000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j0425934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3657600"/>
            <a:ext cx="26670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an indicator?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Indicators are chemical compounds used to detect the presence of other compounds.</a:t>
            </a:r>
          </a:p>
        </p:txBody>
      </p:sp>
      <p:pic>
        <p:nvPicPr>
          <p:cNvPr id="10247" name="Picture 7" descr="benedictste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048000"/>
            <a:ext cx="27908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9" descr="mixm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5052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/>
            <a:r>
              <a:rPr lang="en-US" smtClean="0"/>
              <a:t>Background Information</a:t>
            </a:r>
          </a:p>
        </p:txBody>
      </p:sp>
      <p:graphicFrame>
        <p:nvGraphicFramePr>
          <p:cNvPr id="21556" name="Group 52"/>
          <p:cNvGraphicFramePr>
            <a:graphicFrameLocks noGrp="1"/>
          </p:cNvGraphicFramePr>
          <p:nvPr/>
        </p:nvGraphicFramePr>
        <p:xfrm>
          <a:off x="228600" y="1143000"/>
          <a:ext cx="8686800" cy="5461000"/>
        </p:xfrm>
        <a:graphic>
          <a:graphicData uri="http://schemas.openxmlformats.org/drawingml/2006/table">
            <a:tbl>
              <a:tblPr/>
              <a:tblGrid>
                <a:gridCol w="2171700"/>
                <a:gridCol w="2400300"/>
                <a:gridCol w="2133600"/>
                <a:gridCol w="1981200"/>
              </a:tblGrid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INDICATOR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MACRO-MOLECULE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NEGATIVE 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POSITIVE 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Benedict’s solution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simple carbohydrate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blue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orange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Iodine solution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complex carbohydrate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dark red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Biuret solution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blue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FF"/>
                          </a:solidFill>
                          <a:effectLst/>
                          <a:latin typeface="Arial" charset="0"/>
                        </a:rPr>
                        <a:t>violet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black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Sudan IV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dark 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reddish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orange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Standard?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acknowledged measure of comparison for quantitative or qualitative value; a criterion.</a:t>
            </a:r>
          </a:p>
        </p:txBody>
      </p:sp>
      <p:pic>
        <p:nvPicPr>
          <p:cNvPr id="9220" name="Picture 6" descr="nath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200400"/>
            <a:ext cx="33909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Test for Simple Carbohydrates</a:t>
            </a:r>
            <a:br>
              <a:rPr lang="en-US" sz="4000" smtClean="0"/>
            </a:br>
            <a:r>
              <a:rPr lang="en-US" sz="4000" smtClean="0">
                <a:solidFill>
                  <a:schemeClr val="accent2"/>
                </a:solidFill>
              </a:rPr>
              <a:t>Benedict’s solution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Benedict's solution is a chemical indicator for simple sugars such as glucose: C</a:t>
            </a:r>
            <a:r>
              <a:rPr lang="en-US" sz="2800" baseline="-25000" smtClean="0"/>
              <a:t>6</a:t>
            </a:r>
            <a:r>
              <a:rPr lang="en-US" sz="2800" smtClean="0"/>
              <a:t>H</a:t>
            </a:r>
            <a:r>
              <a:rPr lang="en-US" sz="2800" baseline="-25000" smtClean="0"/>
              <a:t>12</a:t>
            </a:r>
            <a:r>
              <a:rPr lang="en-US" sz="2800" smtClean="0"/>
              <a:t>O</a:t>
            </a:r>
            <a:r>
              <a:rPr lang="en-US" sz="2800" baseline="-25000" smtClean="0"/>
              <a:t>6</a:t>
            </a:r>
            <a:r>
              <a:rPr lang="en-US" sz="2800" smtClean="0"/>
              <a:t>. </a:t>
            </a:r>
          </a:p>
          <a:p>
            <a:pPr eaLnBrk="1" hangingPunct="1"/>
            <a:r>
              <a:rPr lang="en-US" sz="2800" smtClean="0"/>
              <a:t>Aqua blue: negative test;           yellow/green/brick red, etc.: positive test</a:t>
            </a:r>
          </a:p>
        </p:txBody>
      </p:sp>
      <p:pic>
        <p:nvPicPr>
          <p:cNvPr id="13319" name="Picture 7" descr="benedictste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581400"/>
            <a:ext cx="2598738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BenedictsTe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581400"/>
            <a:ext cx="40386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563</Words>
  <Application>Microsoft Office PowerPoint</Application>
  <PresentationFormat>On-screen Show (4:3)</PresentationFormat>
  <Paragraphs>98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Eras Bold ITC</vt:lpstr>
      <vt:lpstr>Wingdings</vt:lpstr>
      <vt:lpstr>Times New (W1)</vt:lpstr>
      <vt:lpstr>Times New Roman</vt:lpstr>
      <vt:lpstr>Default Design</vt:lpstr>
      <vt:lpstr>IDENTIFYING MACROMOLECULES IN FOOD LAB</vt:lpstr>
      <vt:lpstr>LAB SAFETY and CLEAN UP</vt:lpstr>
      <vt:lpstr>Introduction</vt:lpstr>
      <vt:lpstr>Introduction</vt:lpstr>
      <vt:lpstr>Objective</vt:lpstr>
      <vt:lpstr>What is an indicator?</vt:lpstr>
      <vt:lpstr>Background Information</vt:lpstr>
      <vt:lpstr>What is a Standard?</vt:lpstr>
      <vt:lpstr>Test for Simple Carbohydrates Benedict’s solution</vt:lpstr>
      <vt:lpstr>Test for Simple Carbohydrates Benedict’s solution</vt:lpstr>
      <vt:lpstr>Test for Complex Carbohydrates Iodine solution </vt:lpstr>
      <vt:lpstr>Test for Complex Carbohydrates Lugol’s solution</vt:lpstr>
      <vt:lpstr>Test for Protein (amino acids) Biuret solution</vt:lpstr>
      <vt:lpstr>Test for Fats (lipids) Sudan IV</vt:lpstr>
      <vt:lpstr>Test for Fats (lipids) Sudan IV</vt:lpstr>
      <vt:lpstr>Question</vt:lpstr>
      <vt:lpstr>Question</vt:lpstr>
      <vt:lpstr>Procedure Simple carbohydrate</vt:lpstr>
      <vt:lpstr>Procedure Complex carbohydrate</vt:lpstr>
      <vt:lpstr>Procedure Protein (amino acids)</vt:lpstr>
      <vt:lpstr>Procedure Fats (lipids)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2016-10-09T13:56:45Z</dcterms:created>
  <dcterms:modified xsi:type="dcterms:W3CDTF">2016-10-09T13:56:55Z</dcterms:modified>
</cp:coreProperties>
</file>